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Inter"/>
      <p:regular r:id="rId33"/>
      <p:bold r:id="rId34"/>
      <p:italic r:id="rId35"/>
      <p:boldItalic r:id="rId36"/>
    </p:embeddedFont>
    <p:embeddedFont>
      <p:font typeface="Roboto Mon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on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Inter-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Inter-italic.fntdata"/><Relationship Id="rId12" Type="http://schemas.openxmlformats.org/officeDocument/2006/relationships/slide" Target="slides/slide7.xml"/><Relationship Id="rId34" Type="http://schemas.openxmlformats.org/officeDocument/2006/relationships/font" Target="fonts/Inter-bold.fntdata"/><Relationship Id="rId15" Type="http://schemas.openxmlformats.org/officeDocument/2006/relationships/slide" Target="slides/slide10.xml"/><Relationship Id="rId37" Type="http://schemas.openxmlformats.org/officeDocument/2006/relationships/font" Target="fonts/RobotoMono-regular.fntdata"/><Relationship Id="rId14" Type="http://schemas.openxmlformats.org/officeDocument/2006/relationships/slide" Target="slides/slide9.xml"/><Relationship Id="rId36" Type="http://schemas.openxmlformats.org/officeDocument/2006/relationships/font" Target="fonts/Inter-boldItalic.fntdata"/><Relationship Id="rId17" Type="http://schemas.openxmlformats.org/officeDocument/2006/relationships/slide" Target="slides/slide12.xml"/><Relationship Id="rId39" Type="http://schemas.openxmlformats.org/officeDocument/2006/relationships/font" Target="fonts/RobotoMono-italic.fntdata"/><Relationship Id="rId16" Type="http://schemas.openxmlformats.org/officeDocument/2006/relationships/slide" Target="slides/slide11.xml"/><Relationship Id="rId38" Type="http://schemas.openxmlformats.org/officeDocument/2006/relationships/font" Target="fonts/RobotoMon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png>
</file>

<file path=ppt/media/image13.gif>
</file>

<file path=ppt/media/image14.png>
</file>

<file path=ppt/media/image15.png>
</file>

<file path=ppt/media/image16.png>
</file>

<file path=ppt/media/image17.png>
</file>

<file path=ppt/media/image18.gif>
</file>

<file path=ppt/media/image19.png>
</file>

<file path=ppt/media/image2.png>
</file>

<file path=ppt/media/image20.gif>
</file>

<file path=ppt/media/image21.gif>
</file>

<file path=ppt/media/image22.png>
</file>

<file path=ppt/media/image23.png>
</file>

<file path=ppt/media/image24.png>
</file>

<file path=ppt/media/image25.png>
</file>

<file path=ppt/media/image26.gif>
</file>

<file path=ppt/media/image27.gif>
</file>

<file path=ppt/media/image28.png>
</file>

<file path=ppt/media/image29.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a8dcf68764_2_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a8dcf68764_2_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a8dcf68764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a8dcf68764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a8dcf68764_2_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a8dcf68764_2_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a8dcf68764_2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a8dcf68764_2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a8dcf68764_2_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a8dcf68764_2_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a8dcf68764_2_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a8dcf68764_2_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a8dcf68764_2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a8dcf68764_2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a8dcf68764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a8dcf68764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a8dcf68764_2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a8dcf68764_2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a8dcf68764_0_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a8dcf68764_0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a8dcf68764_2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a8dcf68764_2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a8dcf68764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a8dcf68764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a8dcf68764_2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a8dcf68764_2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a8dcf68764_0_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a8dcf68764_0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a8dcf68764_2_7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a8dcf68764_2_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a8dcf68764_2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a8dcf68764_2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a8dcf68764_2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a8dcf68764_2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a8dcf68764_2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3a8dcf68764_2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a8dcf68764_2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a8dcf68764_2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a8dcf68764_2_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a8dcf68764_2_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a8dcf68764_2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a8dcf68764_2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a8dcf68764_2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a8dcf68764_2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a8dcf68764_2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a8dcf68764_2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a8dcf68764_2_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a8dcf68764_2_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a8dcf68764_2_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a8dcf68764_2_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a8dcf68764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a8dcf68764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BLANK_4">
    <p:bg>
      <p:bgPr>
        <a:solidFill>
          <a:schemeClr val="accent1"/>
        </a:solidFill>
      </p:bgPr>
    </p:bg>
    <p:spTree>
      <p:nvGrpSpPr>
        <p:cNvPr id="50" name="Shape 50"/>
        <p:cNvGrpSpPr/>
        <p:nvPr/>
      </p:nvGrpSpPr>
      <p:grpSpPr>
        <a:xfrm>
          <a:off x="0" y="0"/>
          <a:ext cx="0" cy="0"/>
          <a:chOff x="0" y="0"/>
          <a:chExt cx="0" cy="0"/>
        </a:xfrm>
      </p:grpSpPr>
      <p:sp>
        <p:nvSpPr>
          <p:cNvPr id="51" name="Google Shape;51;p13"/>
          <p:cNvSpPr/>
          <p:nvPr/>
        </p:nvSpPr>
        <p:spPr>
          <a:xfrm>
            <a:off x="5283375" y="285900"/>
            <a:ext cx="3573485" cy="3573485"/>
          </a:xfrm>
          <a:custGeom>
            <a:rect b="b" l="l" r="r" t="t"/>
            <a:pathLst>
              <a:path extrusionOk="0" h="32645" w="32645">
                <a:moveTo>
                  <a:pt x="2512" y="0"/>
                </a:moveTo>
                <a:lnTo>
                  <a:pt x="2512" y="5023"/>
                </a:lnTo>
                <a:lnTo>
                  <a:pt x="24107" y="5023"/>
                </a:lnTo>
                <a:lnTo>
                  <a:pt x="1" y="29129"/>
                </a:lnTo>
                <a:lnTo>
                  <a:pt x="3516" y="32644"/>
                </a:lnTo>
                <a:lnTo>
                  <a:pt x="27623" y="8538"/>
                </a:lnTo>
                <a:lnTo>
                  <a:pt x="27623" y="30133"/>
                </a:lnTo>
                <a:lnTo>
                  <a:pt x="32645" y="30133"/>
                </a:lnTo>
                <a:lnTo>
                  <a:pt x="32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Inter"/>
              <a:ea typeface="Inter"/>
              <a:cs typeface="Inter"/>
              <a:sym typeface="Inter"/>
            </a:endParaRPr>
          </a:p>
        </p:txBody>
      </p:sp>
      <p:sp>
        <p:nvSpPr>
          <p:cNvPr id="52" name="Google Shape;52;p13"/>
          <p:cNvSpPr txBox="1"/>
          <p:nvPr>
            <p:ph type="title"/>
          </p:nvPr>
        </p:nvSpPr>
        <p:spPr>
          <a:xfrm>
            <a:off x="283850" y="224410"/>
            <a:ext cx="6683700" cy="1236900"/>
          </a:xfrm>
          <a:prstGeom prst="rect">
            <a:avLst/>
          </a:prstGeom>
        </p:spPr>
        <p:txBody>
          <a:bodyPr anchorCtr="0" anchor="t" bIns="91425" lIns="0" spcFirstLastPara="1" rIns="91425" wrap="square" tIns="91425">
            <a:normAutofit/>
          </a:bodyPr>
          <a:lstStyle>
            <a:lvl1pPr lvl="0">
              <a:lnSpc>
                <a:spcPct val="70000"/>
              </a:lnSpc>
              <a:spcBef>
                <a:spcPts val="0"/>
              </a:spcBef>
              <a:spcAft>
                <a:spcPts val="0"/>
              </a:spcAft>
              <a:buNone/>
              <a:defRPr sz="6000"/>
            </a:lvl1pPr>
            <a:lvl2pPr lvl="1">
              <a:lnSpc>
                <a:spcPct val="70000"/>
              </a:lnSpc>
              <a:spcBef>
                <a:spcPts val="0"/>
              </a:spcBef>
              <a:spcAft>
                <a:spcPts val="0"/>
              </a:spcAft>
              <a:buNone/>
              <a:defRPr sz="6000"/>
            </a:lvl2pPr>
            <a:lvl3pPr lvl="2">
              <a:lnSpc>
                <a:spcPct val="70000"/>
              </a:lnSpc>
              <a:spcBef>
                <a:spcPts val="0"/>
              </a:spcBef>
              <a:spcAft>
                <a:spcPts val="0"/>
              </a:spcAft>
              <a:buNone/>
              <a:defRPr sz="6000"/>
            </a:lvl3pPr>
            <a:lvl4pPr lvl="3">
              <a:lnSpc>
                <a:spcPct val="70000"/>
              </a:lnSpc>
              <a:spcBef>
                <a:spcPts val="0"/>
              </a:spcBef>
              <a:spcAft>
                <a:spcPts val="0"/>
              </a:spcAft>
              <a:buNone/>
              <a:defRPr sz="6000"/>
            </a:lvl4pPr>
            <a:lvl5pPr lvl="4">
              <a:lnSpc>
                <a:spcPct val="70000"/>
              </a:lnSpc>
              <a:spcBef>
                <a:spcPts val="0"/>
              </a:spcBef>
              <a:spcAft>
                <a:spcPts val="0"/>
              </a:spcAft>
              <a:buNone/>
              <a:defRPr sz="6000"/>
            </a:lvl5pPr>
            <a:lvl6pPr lvl="5">
              <a:lnSpc>
                <a:spcPct val="70000"/>
              </a:lnSpc>
              <a:spcBef>
                <a:spcPts val="0"/>
              </a:spcBef>
              <a:spcAft>
                <a:spcPts val="0"/>
              </a:spcAft>
              <a:buNone/>
              <a:defRPr sz="6000"/>
            </a:lvl6pPr>
            <a:lvl7pPr lvl="6">
              <a:lnSpc>
                <a:spcPct val="70000"/>
              </a:lnSpc>
              <a:spcBef>
                <a:spcPts val="0"/>
              </a:spcBef>
              <a:spcAft>
                <a:spcPts val="0"/>
              </a:spcAft>
              <a:buNone/>
              <a:defRPr sz="6000"/>
            </a:lvl7pPr>
            <a:lvl8pPr lvl="7">
              <a:lnSpc>
                <a:spcPct val="70000"/>
              </a:lnSpc>
              <a:spcBef>
                <a:spcPts val="0"/>
              </a:spcBef>
              <a:spcAft>
                <a:spcPts val="0"/>
              </a:spcAft>
              <a:buNone/>
              <a:defRPr sz="6000"/>
            </a:lvl8pPr>
            <a:lvl9pPr lvl="8">
              <a:lnSpc>
                <a:spcPct val="70000"/>
              </a:lnSpc>
              <a:spcBef>
                <a:spcPts val="0"/>
              </a:spcBef>
              <a:spcAft>
                <a:spcPts val="0"/>
              </a:spcAft>
              <a:buNone/>
              <a:defRPr sz="6000"/>
            </a:lvl9pPr>
          </a:lstStyle>
          <a:p/>
        </p:txBody>
      </p:sp>
      <p:sp>
        <p:nvSpPr>
          <p:cNvPr id="53" name="Google Shape;53;p13"/>
          <p:cNvSpPr txBox="1"/>
          <p:nvPr>
            <p:ph idx="12" type="sldNum"/>
          </p:nvPr>
        </p:nvSpPr>
        <p:spPr>
          <a:xfrm>
            <a:off x="8308150" y="4782125"/>
            <a:ext cx="548700" cy="76200"/>
          </a:xfrm>
          <a:prstGeom prst="rect">
            <a:avLst/>
          </a:prstGeom>
        </p:spPr>
        <p:txBody>
          <a:bodyPr anchorCtr="0" anchor="t" bIns="91425" lIns="91425" spcFirstLastPara="1" rIns="91425" wrap="square" tIns="91425">
            <a:normAutofit fontScale="25000" lnSpcReduction="20000"/>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4" name="Google Shape;54;p13"/>
          <p:cNvSpPr txBox="1"/>
          <p:nvPr>
            <p:ph idx="2" type="title"/>
          </p:nvPr>
        </p:nvSpPr>
        <p:spPr>
          <a:xfrm>
            <a:off x="4629750" y="4778975"/>
            <a:ext cx="1328400" cy="76200"/>
          </a:xfrm>
          <a:prstGeom prst="rect">
            <a:avLst/>
          </a:prstGeom>
        </p:spPr>
        <p:txBody>
          <a:bodyPr anchorCtr="0" anchor="t" bIns="91425" lIns="91425" spcFirstLastPara="1" rIns="91425" wrap="square" tIns="91425">
            <a:normAutofit/>
          </a:bodyPr>
          <a:lstStyle>
            <a:lvl1pPr lvl="0">
              <a:spcBef>
                <a:spcPts val="0"/>
              </a:spcBef>
              <a:spcAft>
                <a:spcPts val="0"/>
              </a:spcAft>
              <a:buSzPts val="600"/>
              <a:buFont typeface="Inter"/>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5" name="Google Shape;55;p13"/>
          <p:cNvSpPr txBox="1"/>
          <p:nvPr>
            <p:ph idx="3" type="title"/>
          </p:nvPr>
        </p:nvSpPr>
        <p:spPr>
          <a:xfrm>
            <a:off x="6086100" y="4778975"/>
            <a:ext cx="1328400" cy="76200"/>
          </a:xfrm>
          <a:prstGeom prst="rect">
            <a:avLst/>
          </a:prstGeom>
        </p:spPr>
        <p:txBody>
          <a:bodyPr anchorCtr="0" anchor="t" bIns="91425" lIns="91425" spcFirstLastPara="1" rIns="91425" wrap="square" tIns="91425">
            <a:normAutofit/>
          </a:bodyPr>
          <a:lstStyle>
            <a:lvl1pPr lvl="0">
              <a:spcBef>
                <a:spcPts val="0"/>
              </a:spcBef>
              <a:spcAft>
                <a:spcPts val="0"/>
              </a:spcAft>
              <a:buSzPts val="600"/>
              <a:buFont typeface="Inter"/>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6" name="Google Shape;56;p13"/>
          <p:cNvSpPr txBox="1"/>
          <p:nvPr>
            <p:ph idx="4" type="title"/>
          </p:nvPr>
        </p:nvSpPr>
        <p:spPr>
          <a:xfrm>
            <a:off x="288625" y="4778975"/>
            <a:ext cx="4227300" cy="762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
              <a:buFont typeface="Inter"/>
              <a:buNone/>
              <a:defRPr sz="600"/>
            </a:lvl1pPr>
            <a:lvl2pPr lvl="1">
              <a:spcBef>
                <a:spcPts val="0"/>
              </a:spcBef>
              <a:spcAft>
                <a:spcPts val="0"/>
              </a:spcAft>
              <a:buClr>
                <a:schemeClr val="lt1"/>
              </a:buClr>
              <a:buSzPts val="2800"/>
              <a:buNone/>
              <a:defRPr/>
            </a:lvl2pPr>
            <a:lvl3pPr lvl="2">
              <a:spcBef>
                <a:spcPts val="0"/>
              </a:spcBef>
              <a:spcAft>
                <a:spcPts val="0"/>
              </a:spcAft>
              <a:buClr>
                <a:schemeClr val="lt1"/>
              </a:buClr>
              <a:buSzPts val="2800"/>
              <a:buNone/>
              <a:defRPr/>
            </a:lvl3pPr>
            <a:lvl4pPr lvl="3">
              <a:spcBef>
                <a:spcPts val="0"/>
              </a:spcBef>
              <a:spcAft>
                <a:spcPts val="0"/>
              </a:spcAft>
              <a:buClr>
                <a:schemeClr val="lt1"/>
              </a:buClr>
              <a:buSzPts val="2800"/>
              <a:buNone/>
              <a:defRPr/>
            </a:lvl4pPr>
            <a:lvl5pPr lvl="4">
              <a:spcBef>
                <a:spcPts val="0"/>
              </a:spcBef>
              <a:spcAft>
                <a:spcPts val="0"/>
              </a:spcAft>
              <a:buClr>
                <a:schemeClr val="lt1"/>
              </a:buClr>
              <a:buSzPts val="2800"/>
              <a:buNone/>
              <a:defRPr/>
            </a:lvl5pPr>
            <a:lvl6pPr lvl="5">
              <a:spcBef>
                <a:spcPts val="0"/>
              </a:spcBef>
              <a:spcAft>
                <a:spcPts val="0"/>
              </a:spcAft>
              <a:buClr>
                <a:schemeClr val="lt1"/>
              </a:buClr>
              <a:buSzPts val="2800"/>
              <a:buNone/>
              <a:defRPr/>
            </a:lvl6pPr>
            <a:lvl7pPr lvl="6">
              <a:spcBef>
                <a:spcPts val="0"/>
              </a:spcBef>
              <a:spcAft>
                <a:spcPts val="0"/>
              </a:spcAft>
              <a:buClr>
                <a:schemeClr val="lt1"/>
              </a:buClr>
              <a:buSzPts val="2800"/>
              <a:buNone/>
              <a:defRPr/>
            </a:lvl7pPr>
            <a:lvl8pPr lvl="7">
              <a:spcBef>
                <a:spcPts val="0"/>
              </a:spcBef>
              <a:spcAft>
                <a:spcPts val="0"/>
              </a:spcAft>
              <a:buClr>
                <a:schemeClr val="lt1"/>
              </a:buClr>
              <a:buSzPts val="2800"/>
              <a:buNone/>
              <a:defRPr/>
            </a:lvl8pPr>
            <a:lvl9pPr lvl="8">
              <a:spcBef>
                <a:spcPts val="0"/>
              </a:spcBef>
              <a:spcAft>
                <a:spcPts val="0"/>
              </a:spcAft>
              <a:buClr>
                <a:schemeClr val="lt1"/>
              </a:buClr>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0.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0.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7.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6.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6.pn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5.png"/><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3.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1.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1.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title="Picture1.gif"/>
          <p:cNvPicPr preferRelativeResize="0"/>
          <p:nvPr/>
        </p:nvPicPr>
        <p:blipFill>
          <a:blip r:embed="rId3">
            <a:alphaModFix/>
          </a:blip>
          <a:stretch>
            <a:fillRect/>
          </a:stretch>
        </p:blipFill>
        <p:spPr>
          <a:xfrm>
            <a:off x="-807925" y="-312500"/>
            <a:ext cx="4166749" cy="4166749"/>
          </a:xfrm>
          <a:prstGeom prst="rect">
            <a:avLst/>
          </a:prstGeom>
          <a:noFill/>
          <a:ln>
            <a:noFill/>
          </a:ln>
        </p:spPr>
      </p:pic>
      <p:sp>
        <p:nvSpPr>
          <p:cNvPr id="62" name="Google Shape;62;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BreaQ</a:t>
            </a:r>
            <a:endParaRPr/>
          </a:p>
        </p:txBody>
      </p:sp>
      <p:sp>
        <p:nvSpPr>
          <p:cNvPr id="63" name="Google Shape;63;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dk1"/>
                </a:solidFill>
              </a:rPr>
              <a:t>Entangled Machine Learning</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nvSpPr>
        <p:spPr>
          <a:xfrm>
            <a:off x="3072000" y="3699100"/>
            <a:ext cx="3741300" cy="732900"/>
          </a:xfrm>
          <a:prstGeom prst="rect">
            <a:avLst/>
          </a:prstGeom>
          <a:noFill/>
          <a:ln>
            <a:noFill/>
          </a:ln>
        </p:spPr>
        <p:txBody>
          <a:bodyPr anchorCtr="0" anchor="t" bIns="91425" lIns="91425" spcFirstLastPara="1" rIns="91425" wrap="square" tIns="91425">
            <a:spAutoFit/>
          </a:bodyPr>
          <a:lstStyle/>
          <a:p>
            <a:pPr indent="0" lvl="0" marL="0" rtl="0" algn="l">
              <a:lnSpc>
                <a:spcPct val="137500"/>
              </a:lnSpc>
              <a:spcBef>
                <a:spcPts val="0"/>
              </a:spcBef>
              <a:spcAft>
                <a:spcPts val="0"/>
              </a:spcAft>
              <a:buNone/>
            </a:pPr>
            <a:r>
              <a:rPr lang="en" sz="1500">
                <a:solidFill>
                  <a:schemeClr val="dk1"/>
                </a:solidFill>
              </a:rPr>
              <a:t>track4-balanced data set ;classes 0,2,4 from classes 0-4</a:t>
            </a:r>
            <a:endParaRPr sz="1500">
              <a:solidFill>
                <a:schemeClr val="dk1"/>
              </a:solidFill>
            </a:endParaRPr>
          </a:p>
        </p:txBody>
      </p:sp>
      <p:pic>
        <p:nvPicPr>
          <p:cNvPr id="124" name="Google Shape;124;p23"/>
          <p:cNvPicPr preferRelativeResize="0"/>
          <p:nvPr/>
        </p:nvPicPr>
        <p:blipFill>
          <a:blip r:embed="rId3">
            <a:alphaModFix/>
          </a:blip>
          <a:stretch>
            <a:fillRect/>
          </a:stretch>
        </p:blipFill>
        <p:spPr>
          <a:xfrm>
            <a:off x="614363" y="199375"/>
            <a:ext cx="7915275" cy="3190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4" title="Picture7.gif"/>
          <p:cNvPicPr preferRelativeResize="0"/>
          <p:nvPr/>
        </p:nvPicPr>
        <p:blipFill>
          <a:blip r:embed="rId3">
            <a:alphaModFix/>
          </a:blip>
          <a:stretch>
            <a:fillRect/>
          </a:stretch>
        </p:blipFill>
        <p:spPr>
          <a:xfrm>
            <a:off x="3980650" y="304800"/>
            <a:ext cx="4641921" cy="4838702"/>
          </a:xfrm>
          <a:prstGeom prst="rect">
            <a:avLst/>
          </a:prstGeom>
          <a:noFill/>
          <a:ln>
            <a:noFill/>
          </a:ln>
        </p:spPr>
      </p:pic>
      <p:sp>
        <p:nvSpPr>
          <p:cNvPr id="130" name="Google Shape;130;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Clr>
                <a:schemeClr val="dk1"/>
              </a:buClr>
              <a:buSzPts val="1100"/>
              <a:buFont typeface="Arial"/>
              <a:buNone/>
            </a:pPr>
            <a:r>
              <a:rPr lang="en" sz="1800"/>
              <a:t> Track 5 - The "Density" Experiment (Amplitude Embedding)</a:t>
            </a:r>
            <a:endParaRPr sz="2300"/>
          </a:p>
        </p:txBody>
      </p:sp>
      <p:sp>
        <p:nvSpPr>
          <p:cNvPr id="131" name="Google Shape;131;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Clr>
                <a:schemeClr val="dk1"/>
              </a:buClr>
              <a:buSzPts val="1018"/>
              <a:buFont typeface="Arial"/>
              <a:buNone/>
            </a:pPr>
            <a:r>
              <a:t/>
            </a:r>
            <a:endParaRPr sz="1717">
              <a:solidFill>
                <a:schemeClr val="dk1"/>
              </a:solidFill>
            </a:endParaRPr>
          </a:p>
          <a:p>
            <a:pPr indent="-337661" lvl="0" marL="457200" rtl="0" algn="l">
              <a:lnSpc>
                <a:spcPct val="95000"/>
              </a:lnSpc>
              <a:spcBef>
                <a:spcPts val="1200"/>
              </a:spcBef>
              <a:spcAft>
                <a:spcPts val="0"/>
              </a:spcAft>
              <a:buClr>
                <a:schemeClr val="dk1"/>
              </a:buClr>
              <a:buSzPts val="1717"/>
              <a:buChar char="●"/>
            </a:pPr>
            <a:r>
              <a:rPr lang="en" sz="1717">
                <a:solidFill>
                  <a:schemeClr val="dk1"/>
                </a:solidFill>
              </a:rPr>
              <a:t>Architecture: Amplitude Encoding via Hybrid CNN.</a:t>
            </a:r>
            <a:endParaRPr sz="1717">
              <a:solidFill>
                <a:schemeClr val="dk1"/>
              </a:solidFill>
            </a:endParaRPr>
          </a:p>
          <a:p>
            <a:pPr indent="-337661" lvl="0" marL="457200" rtl="0" algn="l">
              <a:lnSpc>
                <a:spcPct val="95000"/>
              </a:lnSpc>
              <a:spcBef>
                <a:spcPts val="0"/>
              </a:spcBef>
              <a:spcAft>
                <a:spcPts val="0"/>
              </a:spcAft>
              <a:buClr>
                <a:schemeClr val="dk1"/>
              </a:buClr>
              <a:buSzPts val="1717"/>
              <a:buChar char="●"/>
            </a:pPr>
            <a:r>
              <a:rPr lang="en" sz="1717">
                <a:solidFill>
                  <a:schemeClr val="dk1"/>
                </a:solidFill>
              </a:rPr>
              <a:t>Components: AmplitudeEmbedding + BasicEntanglerLayers.</a:t>
            </a:r>
            <a:endParaRPr sz="1717">
              <a:solidFill>
                <a:schemeClr val="dk1"/>
              </a:solidFill>
            </a:endParaRPr>
          </a:p>
          <a:p>
            <a:pPr indent="-337661" lvl="0" marL="457200" rtl="0" algn="l">
              <a:lnSpc>
                <a:spcPct val="95000"/>
              </a:lnSpc>
              <a:spcBef>
                <a:spcPts val="0"/>
              </a:spcBef>
              <a:spcAft>
                <a:spcPts val="0"/>
              </a:spcAft>
              <a:buClr>
                <a:schemeClr val="dk1"/>
              </a:buClr>
              <a:buSzPts val="1717"/>
              <a:buChar char="●"/>
            </a:pPr>
            <a:r>
              <a:rPr lang="en" sz="1717">
                <a:solidFill>
                  <a:schemeClr val="dk1"/>
                </a:solidFill>
              </a:rPr>
              <a:t>Rationale: Amplitude embedding allows encoding 2^N classical features into N qubits. We encode 32 dense features into just 5 qubits.</a:t>
            </a:r>
            <a:endParaRPr sz="1717">
              <a:solidFill>
                <a:schemeClr val="dk1"/>
              </a:solidFill>
            </a:endParaRPr>
          </a:p>
          <a:p>
            <a:pPr indent="0" lvl="0" marL="0" rtl="0" algn="l">
              <a:lnSpc>
                <a:spcPct val="95000"/>
              </a:lnSpc>
              <a:spcBef>
                <a:spcPts val="1200"/>
              </a:spcBef>
              <a:spcAft>
                <a:spcPts val="0"/>
              </a:spcAft>
              <a:buClr>
                <a:schemeClr val="dk1"/>
              </a:buClr>
              <a:buSzPts val="1018"/>
              <a:buFont typeface="Arial"/>
              <a:buNone/>
            </a:pPr>
            <a:r>
              <a:rPr lang="en" sz="1717">
                <a:solidFill>
                  <a:schemeClr val="dk1"/>
                </a:solidFill>
              </a:rPr>
              <a:t>Methodology</a:t>
            </a:r>
            <a:endParaRPr sz="1717">
              <a:solidFill>
                <a:schemeClr val="dk1"/>
              </a:solidFill>
            </a:endParaRPr>
          </a:p>
          <a:p>
            <a:pPr indent="-337661" lvl="0" marL="457200" rtl="0" algn="l">
              <a:lnSpc>
                <a:spcPct val="95000"/>
              </a:lnSpc>
              <a:spcBef>
                <a:spcPts val="1200"/>
              </a:spcBef>
              <a:spcAft>
                <a:spcPts val="0"/>
              </a:spcAft>
              <a:buClr>
                <a:schemeClr val="dk1"/>
              </a:buClr>
              <a:buSzPts val="1717"/>
              <a:buChar char="●"/>
            </a:pPr>
            <a:r>
              <a:rPr lang="en" sz="1717">
                <a:solidFill>
                  <a:schemeClr val="dk1"/>
                </a:solidFill>
              </a:rPr>
              <a:t>Pre-processing: Images resized to 64x64, then processed by a classical CNN.</a:t>
            </a:r>
            <a:endParaRPr sz="1717">
              <a:solidFill>
                <a:schemeClr val="dk1"/>
              </a:solidFill>
            </a:endParaRPr>
          </a:p>
          <a:p>
            <a:pPr indent="-337661" lvl="0" marL="457200" rtl="0" algn="l">
              <a:lnSpc>
                <a:spcPct val="95000"/>
              </a:lnSpc>
              <a:spcBef>
                <a:spcPts val="0"/>
              </a:spcBef>
              <a:spcAft>
                <a:spcPts val="0"/>
              </a:spcAft>
              <a:buClr>
                <a:schemeClr val="dk1"/>
              </a:buClr>
              <a:buSzPts val="1717"/>
              <a:buChar char="●"/>
            </a:pPr>
            <a:r>
              <a:rPr lang="en" sz="1717">
                <a:solidFill>
                  <a:schemeClr val="dk1"/>
                </a:solidFill>
              </a:rPr>
              <a:t>Encoding: CNN output is projected to a vector of size 32, normalized, and mapped to the amplitudes of the quantum state.</a:t>
            </a:r>
            <a:endParaRPr sz="1717">
              <a:solidFill>
                <a:schemeClr val="dk1"/>
              </a:solidFill>
            </a:endParaRPr>
          </a:p>
          <a:p>
            <a:pPr indent="-337661" lvl="0" marL="457200" rtl="0" algn="l">
              <a:lnSpc>
                <a:spcPct val="95000"/>
              </a:lnSpc>
              <a:spcBef>
                <a:spcPts val="0"/>
              </a:spcBef>
              <a:spcAft>
                <a:spcPts val="0"/>
              </a:spcAft>
              <a:buClr>
                <a:schemeClr val="dk1"/>
              </a:buClr>
              <a:buSzPts val="1717"/>
              <a:buChar char="●"/>
            </a:pPr>
            <a:r>
              <a:rPr lang="en" sz="1717">
                <a:solidFill>
                  <a:schemeClr val="dk1"/>
                </a:solidFill>
              </a:rPr>
              <a:t>Training: End-to-end training of the CNN feature extractor and the quantum classifier.</a:t>
            </a:r>
            <a:endParaRPr sz="1717">
              <a:solidFill>
                <a:schemeClr val="dk1"/>
              </a:solidFill>
            </a:endParaRPr>
          </a:p>
          <a:p>
            <a:pPr indent="0" lvl="0" marL="0" rtl="0" algn="l">
              <a:lnSpc>
                <a:spcPct val="95000"/>
              </a:lnSpc>
              <a:spcBef>
                <a:spcPts val="1200"/>
              </a:spcBef>
              <a:spcAft>
                <a:spcPts val="0"/>
              </a:spcAft>
              <a:buSzPts val="1018"/>
              <a:buNone/>
            </a:pPr>
            <a:r>
              <a:t/>
            </a:r>
            <a:endParaRPr sz="1717">
              <a:solidFill>
                <a:schemeClr val="dk1"/>
              </a:solidFill>
            </a:endParaRPr>
          </a:p>
          <a:p>
            <a:pPr indent="0" lvl="0" marL="0" rtl="0" algn="l">
              <a:lnSpc>
                <a:spcPct val="95000"/>
              </a:lnSpc>
              <a:spcBef>
                <a:spcPts val="1200"/>
              </a:spcBef>
              <a:spcAft>
                <a:spcPts val="1200"/>
              </a:spcAft>
              <a:buSzPts val="1018"/>
              <a:buNone/>
            </a:pPr>
            <a:r>
              <a:t/>
            </a:r>
            <a:endParaRPr sz="2365"/>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7" name="Google Shape;137;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8" name="Google Shape;138;p25"/>
          <p:cNvPicPr preferRelativeResize="0"/>
          <p:nvPr/>
        </p:nvPicPr>
        <p:blipFill>
          <a:blip r:embed="rId3">
            <a:alphaModFix/>
          </a:blip>
          <a:stretch>
            <a:fillRect/>
          </a:stretch>
        </p:blipFill>
        <p:spPr>
          <a:xfrm>
            <a:off x="0" y="1050715"/>
            <a:ext cx="9144001" cy="304207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26" title="Picture6.gif"/>
          <p:cNvPicPr preferRelativeResize="0"/>
          <p:nvPr/>
        </p:nvPicPr>
        <p:blipFill>
          <a:blip r:embed="rId3">
            <a:alphaModFix/>
          </a:blip>
          <a:stretch>
            <a:fillRect/>
          </a:stretch>
        </p:blipFill>
        <p:spPr>
          <a:xfrm>
            <a:off x="6341050" y="304800"/>
            <a:ext cx="2226435" cy="4838702"/>
          </a:xfrm>
          <a:prstGeom prst="rect">
            <a:avLst/>
          </a:prstGeom>
          <a:noFill/>
          <a:ln>
            <a:noFill/>
          </a:ln>
        </p:spPr>
      </p:pic>
      <p:sp>
        <p:nvSpPr>
          <p:cNvPr id="144" name="Google Shape;144;p2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Clr>
                <a:schemeClr val="dk1"/>
              </a:buClr>
              <a:buSzPts val="1100"/>
              <a:buFont typeface="Arial"/>
              <a:buNone/>
            </a:pPr>
            <a:r>
              <a:rPr lang="en" sz="1600"/>
              <a:t>Track 6 - </a:t>
            </a:r>
            <a:r>
              <a:rPr lang="en" sz="1600"/>
              <a:t>The "Ghost" Experiment (PCA Compression)</a:t>
            </a:r>
            <a:endParaRPr sz="1800"/>
          </a:p>
        </p:txBody>
      </p:sp>
      <p:sp>
        <p:nvSpPr>
          <p:cNvPr id="145" name="Google Shape;145;p26"/>
          <p:cNvSpPr txBox="1"/>
          <p:nvPr>
            <p:ph idx="1" type="body"/>
          </p:nvPr>
        </p:nvSpPr>
        <p:spPr>
          <a:xfrm>
            <a:off x="77400" y="873275"/>
            <a:ext cx="8989200" cy="3990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t/>
            </a:r>
            <a:endParaRPr sz="1500">
              <a:solidFill>
                <a:schemeClr val="dk1"/>
              </a:solidFill>
            </a:endParaRPr>
          </a:p>
          <a:p>
            <a:pPr indent="-323850" lvl="0" marL="457200" rtl="0" algn="l">
              <a:spcBef>
                <a:spcPts val="1200"/>
              </a:spcBef>
              <a:spcAft>
                <a:spcPts val="0"/>
              </a:spcAft>
              <a:buClr>
                <a:schemeClr val="dk1"/>
              </a:buClr>
              <a:buSzPts val="1500"/>
              <a:buChar char="●"/>
            </a:pPr>
            <a:r>
              <a:rPr lang="en" sz="1500">
                <a:solidFill>
                  <a:schemeClr val="dk1"/>
                </a:solidFill>
              </a:rPr>
              <a:t>Architecture: PCA-Quantum Hybrid.</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Components: 6 Qubits (64 Amplitudes) using StronglyEntanglingLayers (3 layers).</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Rationale: Using Principal Component Analysis (PCA) to mathematically reduce image noise and dimensions before the quantum stage.</a:t>
            </a:r>
            <a:endParaRPr sz="1500">
              <a:solidFill>
                <a:schemeClr val="dk1"/>
              </a:solidFill>
            </a:endParaRPr>
          </a:p>
          <a:p>
            <a:pPr indent="0" lvl="0" marL="0" rtl="0" algn="l">
              <a:spcBef>
                <a:spcPts val="1200"/>
              </a:spcBef>
              <a:spcAft>
                <a:spcPts val="0"/>
              </a:spcAft>
              <a:buClr>
                <a:schemeClr val="dk1"/>
              </a:buClr>
              <a:buSzPts val="1100"/>
              <a:buFont typeface="Arial"/>
              <a:buNone/>
            </a:pPr>
            <a:r>
              <a:rPr lang="en" sz="1500">
                <a:solidFill>
                  <a:schemeClr val="dk1"/>
                </a:solidFill>
              </a:rPr>
              <a:t>Methodology</a:t>
            </a:r>
            <a:endParaRPr sz="1500">
              <a:solidFill>
                <a:schemeClr val="dk1"/>
              </a:solidFill>
            </a:endParaRPr>
          </a:p>
          <a:p>
            <a:pPr indent="-323850" lvl="0" marL="457200" rtl="0" algn="l">
              <a:spcBef>
                <a:spcPts val="1200"/>
              </a:spcBef>
              <a:spcAft>
                <a:spcPts val="0"/>
              </a:spcAft>
              <a:buClr>
                <a:schemeClr val="dk1"/>
              </a:buClr>
              <a:buSzPts val="1500"/>
              <a:buChar char="●"/>
            </a:pPr>
            <a:r>
              <a:rPr lang="en" sz="1500">
                <a:solidFill>
                  <a:schemeClr val="dk1"/>
                </a:solidFill>
              </a:rPr>
              <a:t>Pre-processing: 28x28 images flattened to 784 vectors.</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Encoding: Scikit-Learn PCA reduces data to 64 components (8x8 "Ghost Images"), fed into AmplitudeEmbedding.</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Training: The PCA encoder is frozen (pre-calculated); only the quantum layers and a final scaling layer are trained.</a:t>
            </a:r>
            <a:endParaRPr sz="1500">
              <a:solidFill>
                <a:schemeClr val="dk1"/>
              </a:solidFill>
            </a:endParaRPr>
          </a:p>
          <a:p>
            <a:pPr indent="0" lvl="0" marL="0" rtl="0" algn="l">
              <a:spcBef>
                <a:spcPts val="1200"/>
              </a:spcBef>
              <a:spcAft>
                <a:spcPts val="1200"/>
              </a:spcAft>
              <a:buNone/>
            </a:pPr>
            <a:r>
              <a:t/>
            </a:r>
            <a:endParaRPr sz="2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27"/>
          <p:cNvPicPr preferRelativeResize="0"/>
          <p:nvPr/>
        </p:nvPicPr>
        <p:blipFill>
          <a:blip r:embed="rId3">
            <a:alphaModFix/>
          </a:blip>
          <a:stretch>
            <a:fillRect/>
          </a:stretch>
        </p:blipFill>
        <p:spPr>
          <a:xfrm>
            <a:off x="252765" y="260000"/>
            <a:ext cx="4526835" cy="2517400"/>
          </a:xfrm>
          <a:prstGeom prst="rect">
            <a:avLst/>
          </a:prstGeom>
          <a:noFill/>
          <a:ln>
            <a:noFill/>
          </a:ln>
        </p:spPr>
      </p:pic>
      <p:pic>
        <p:nvPicPr>
          <p:cNvPr id="151" name="Google Shape;151;p27"/>
          <p:cNvPicPr preferRelativeResize="0"/>
          <p:nvPr/>
        </p:nvPicPr>
        <p:blipFill>
          <a:blip r:embed="rId4">
            <a:alphaModFix/>
          </a:blip>
          <a:stretch>
            <a:fillRect/>
          </a:stretch>
        </p:blipFill>
        <p:spPr>
          <a:xfrm>
            <a:off x="4230847" y="2521675"/>
            <a:ext cx="4854178" cy="2621825"/>
          </a:xfrm>
          <a:prstGeom prst="rect">
            <a:avLst/>
          </a:prstGeom>
          <a:noFill/>
          <a:ln>
            <a:noFill/>
          </a:ln>
        </p:spPr>
      </p:pic>
      <p:sp>
        <p:nvSpPr>
          <p:cNvPr id="152" name="Google Shape;152;p27"/>
          <p:cNvSpPr txBox="1"/>
          <p:nvPr/>
        </p:nvSpPr>
        <p:spPr>
          <a:xfrm>
            <a:off x="5307900" y="713875"/>
            <a:ext cx="3000000" cy="438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b="1" lang="en" sz="1650">
                <a:solidFill>
                  <a:srgbClr val="CCCCCC"/>
                </a:solidFill>
                <a:highlight>
                  <a:srgbClr val="1F1F1F"/>
                </a:highlight>
                <a:latin typeface="Courier New"/>
                <a:ea typeface="Courier New"/>
                <a:cs typeface="Courier New"/>
                <a:sym typeface="Courier New"/>
              </a:rPr>
              <a:t>ClassicalAutoencoder</a:t>
            </a:r>
            <a:endParaRPr b="1" sz="1650">
              <a:solidFill>
                <a:srgbClr val="CCCCCC"/>
              </a:solidFill>
              <a:highlight>
                <a:srgbClr val="1F1F1F"/>
              </a:highlight>
              <a:latin typeface="Courier New"/>
              <a:ea typeface="Courier New"/>
              <a:cs typeface="Courier New"/>
              <a:sym typeface="Courier New"/>
            </a:endParaRPr>
          </a:p>
        </p:txBody>
      </p:sp>
      <p:sp>
        <p:nvSpPr>
          <p:cNvPr id="153" name="Google Shape;153;p27"/>
          <p:cNvSpPr txBox="1"/>
          <p:nvPr/>
        </p:nvSpPr>
        <p:spPr>
          <a:xfrm>
            <a:off x="680850" y="3613288"/>
            <a:ext cx="3000000" cy="438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b="1" lang="en" sz="1650">
                <a:solidFill>
                  <a:srgbClr val="CCCCCC"/>
                </a:solidFill>
                <a:highlight>
                  <a:srgbClr val="1F1F1F"/>
                </a:highlight>
                <a:latin typeface="Courier New"/>
                <a:ea typeface="Courier New"/>
                <a:cs typeface="Courier New"/>
                <a:sym typeface="Courier New"/>
              </a:rPr>
              <a:t>PCA ENCODE/DECODE</a:t>
            </a:r>
            <a:endParaRPr b="1" sz="1650">
              <a:solidFill>
                <a:srgbClr val="CCCCCC"/>
              </a:solidFill>
              <a:highlight>
                <a:srgbClr val="1F1F1F"/>
              </a:highlight>
              <a:latin typeface="Courier New"/>
              <a:ea typeface="Courier New"/>
              <a:cs typeface="Courier New"/>
              <a:sym typeface="Courier New"/>
            </a:endParaRPr>
          </a:p>
        </p:txBody>
      </p:sp>
      <p:sp>
        <p:nvSpPr>
          <p:cNvPr id="154" name="Google Shape;154;p27"/>
          <p:cNvSpPr/>
          <p:nvPr/>
        </p:nvSpPr>
        <p:spPr>
          <a:xfrm rot="992748">
            <a:off x="3208218" y="3281113"/>
            <a:ext cx="869087" cy="575503"/>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5" name="Google Shape;155;p27"/>
          <p:cNvSpPr/>
          <p:nvPr/>
        </p:nvSpPr>
        <p:spPr>
          <a:xfrm rot="-10015965">
            <a:off x="4957696" y="1373260"/>
            <a:ext cx="869105" cy="575326"/>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61" name="Google Shape;161;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2" name="Google Shape;162;p28"/>
          <p:cNvPicPr preferRelativeResize="0"/>
          <p:nvPr/>
        </p:nvPicPr>
        <p:blipFill>
          <a:blip r:embed="rId3">
            <a:alphaModFix/>
          </a:blip>
          <a:stretch>
            <a:fillRect/>
          </a:stretch>
        </p:blipFill>
        <p:spPr>
          <a:xfrm>
            <a:off x="0" y="744707"/>
            <a:ext cx="9144001" cy="365408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29" title="Picture7.gif"/>
          <p:cNvPicPr preferRelativeResize="0"/>
          <p:nvPr/>
        </p:nvPicPr>
        <p:blipFill>
          <a:blip r:embed="rId3">
            <a:alphaModFix/>
          </a:blip>
          <a:stretch>
            <a:fillRect/>
          </a:stretch>
        </p:blipFill>
        <p:spPr>
          <a:xfrm>
            <a:off x="4403425" y="0"/>
            <a:ext cx="4641921" cy="4838702"/>
          </a:xfrm>
          <a:prstGeom prst="rect">
            <a:avLst/>
          </a:prstGeom>
          <a:noFill/>
          <a:ln>
            <a:noFill/>
          </a:ln>
        </p:spPr>
      </p:pic>
      <p:sp>
        <p:nvSpPr>
          <p:cNvPr id="168" name="Google Shape;168;p2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Clr>
                <a:schemeClr val="dk1"/>
              </a:buClr>
              <a:buSzPts val="1100"/>
              <a:buFont typeface="Arial"/>
              <a:buNone/>
            </a:pPr>
            <a:r>
              <a:rPr lang="en" sz="2000"/>
              <a:t>Track 7 - The "Learned Compression" Experiment (NN Encoder)</a:t>
            </a:r>
            <a:endParaRPr sz="3700"/>
          </a:p>
        </p:txBody>
      </p:sp>
      <p:sp>
        <p:nvSpPr>
          <p:cNvPr id="169" name="Google Shape;169;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t/>
            </a:r>
            <a:endParaRPr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Architecture: Trainable CNN-to-Quantum Auto-Encoder.</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Components: 6 Qubits (64 Amplitudes) using StronglyEntanglingLayers.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Rationale: Unlike PCA (linear), a neural network encoder captures non-linear spatial features and compresses them into a quantum state vector.</a:t>
            </a:r>
            <a:endParaRPr sz="1400">
              <a:solidFill>
                <a:schemeClr val="dk1"/>
              </a:solidFill>
            </a:endParaRPr>
          </a:p>
          <a:p>
            <a:pPr indent="0" lvl="0" marL="0" rtl="0" algn="l">
              <a:spcBef>
                <a:spcPts val="1200"/>
              </a:spcBef>
              <a:spcAft>
                <a:spcPts val="0"/>
              </a:spcAft>
              <a:buClr>
                <a:schemeClr val="dk1"/>
              </a:buClr>
              <a:buSzPts val="1100"/>
              <a:buFont typeface="Arial"/>
              <a:buNone/>
            </a:pPr>
            <a:r>
              <a:rPr lang="en" sz="1400">
                <a:solidFill>
                  <a:schemeClr val="dk1"/>
                </a:solidFill>
              </a:rPr>
              <a:t>Methodology</a:t>
            </a:r>
            <a:endParaRPr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Pre-processing: 28x28 Grayscale images.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Encoding: A custom CNN "Encoder" block forces the output dimension to exactly 64 features to fit the Hilbert space of 6 qubits.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Training: End-to-end gradient descent (The encoder learns to compress specifically for the quantum circuit).</a:t>
            </a:r>
            <a:endParaRPr sz="1400">
              <a:solidFill>
                <a:schemeClr val="dk1"/>
              </a:solidFill>
            </a:endParaRPr>
          </a:p>
          <a:p>
            <a:pPr indent="0" lvl="0" marL="0" rtl="0" algn="l">
              <a:spcBef>
                <a:spcPts val="1200"/>
              </a:spcBef>
              <a:spcAft>
                <a:spcPts val="1200"/>
              </a:spcAft>
              <a:buNone/>
            </a:pPr>
            <a:r>
              <a:t/>
            </a:r>
            <a:endParaRPr sz="2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5" name="Google Shape;175;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6" name="Google Shape;176;p30"/>
          <p:cNvPicPr preferRelativeResize="0"/>
          <p:nvPr/>
        </p:nvPicPr>
        <p:blipFill>
          <a:blip r:embed="rId3">
            <a:alphaModFix/>
          </a:blip>
          <a:stretch>
            <a:fillRect/>
          </a:stretch>
        </p:blipFill>
        <p:spPr>
          <a:xfrm>
            <a:off x="0" y="348934"/>
            <a:ext cx="9144000" cy="359343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31" title="Picture4.gif"/>
          <p:cNvPicPr preferRelativeResize="0"/>
          <p:nvPr/>
        </p:nvPicPr>
        <p:blipFill>
          <a:blip r:embed="rId3">
            <a:alphaModFix/>
          </a:blip>
          <a:stretch>
            <a:fillRect/>
          </a:stretch>
        </p:blipFill>
        <p:spPr>
          <a:xfrm flipH="1">
            <a:off x="152400" y="152400"/>
            <a:ext cx="3385985" cy="4838700"/>
          </a:xfrm>
          <a:prstGeom prst="rect">
            <a:avLst/>
          </a:prstGeom>
          <a:noFill/>
          <a:ln>
            <a:noFill/>
          </a:ln>
        </p:spPr>
      </p:pic>
      <p:sp>
        <p:nvSpPr>
          <p:cNvPr id="182" name="Google Shape;182;p31"/>
          <p:cNvSpPr txBox="1"/>
          <p:nvPr>
            <p:ph type="title"/>
          </p:nvPr>
        </p:nvSpPr>
        <p:spPr>
          <a:xfrm>
            <a:off x="619350" y="443400"/>
            <a:ext cx="8520600" cy="636000"/>
          </a:xfrm>
          <a:prstGeom prst="rect">
            <a:avLst/>
          </a:prstGeom>
        </p:spPr>
        <p:txBody>
          <a:bodyPr anchorCtr="0" anchor="t" bIns="91425" lIns="91425" spcFirstLastPara="1" rIns="91425" wrap="square" tIns="91425">
            <a:normAutofit/>
          </a:bodyPr>
          <a:lstStyle/>
          <a:p>
            <a:pPr indent="0" lvl="0" marL="0" rtl="0" algn="l">
              <a:lnSpc>
                <a:spcPct val="115000"/>
              </a:lnSpc>
              <a:spcBef>
                <a:spcPts val="1400"/>
              </a:spcBef>
              <a:spcAft>
                <a:spcPts val="400"/>
              </a:spcAft>
              <a:buClr>
                <a:schemeClr val="dk1"/>
              </a:buClr>
              <a:buSzPts val="1100"/>
              <a:buFont typeface="Arial"/>
              <a:buNone/>
            </a:pPr>
            <a:r>
              <a:rPr b="1" lang="en" sz="1800"/>
              <a:t>Track 8: Data Re-uploading &amp; Data Efficiency - comparison</a:t>
            </a:r>
            <a:endParaRPr sz="3600"/>
          </a:p>
        </p:txBody>
      </p:sp>
      <p:sp>
        <p:nvSpPr>
          <p:cNvPr id="183" name="Google Shape;183;p31"/>
          <p:cNvSpPr txBox="1"/>
          <p:nvPr>
            <p:ph idx="1" type="body"/>
          </p:nvPr>
        </p:nvSpPr>
        <p:spPr>
          <a:xfrm>
            <a:off x="619350" y="1194375"/>
            <a:ext cx="7905300" cy="2949900"/>
          </a:xfrm>
          <a:prstGeom prst="rect">
            <a:avLst/>
          </a:prstGeom>
        </p:spPr>
        <p:txBody>
          <a:bodyPr anchorCtr="0" anchor="t" bIns="91425" lIns="91425" spcFirstLastPara="1" rIns="91425" wrap="square" tIns="91425">
            <a:normAutofit lnSpcReduction="10000"/>
          </a:bodyPr>
          <a:lstStyle/>
          <a:p>
            <a:pPr indent="0" lvl="0" marL="0" rtl="0" algn="l">
              <a:spcBef>
                <a:spcPts val="1400"/>
              </a:spcBef>
              <a:spcAft>
                <a:spcPts val="0"/>
              </a:spcAft>
              <a:buClr>
                <a:schemeClr val="dk1"/>
              </a:buClr>
              <a:buSzPts val="1100"/>
              <a:buFont typeface="Arial"/>
              <a:buNone/>
            </a:pPr>
            <a:r>
              <a:t/>
            </a:r>
            <a:endParaRPr b="1" sz="1500">
              <a:solidFill>
                <a:schemeClr val="dk1"/>
              </a:solidFill>
            </a:endParaRPr>
          </a:p>
          <a:p>
            <a:pPr indent="-311150" lvl="0" marL="457200" rtl="0" algn="l">
              <a:spcBef>
                <a:spcPts val="1200"/>
              </a:spcBef>
              <a:spcAft>
                <a:spcPts val="0"/>
              </a:spcAft>
              <a:buClr>
                <a:schemeClr val="dk1"/>
              </a:buClr>
              <a:buSzPts val="1300"/>
              <a:buChar char="●"/>
            </a:pPr>
            <a:r>
              <a:rPr b="1" lang="en" sz="1300">
                <a:solidFill>
                  <a:schemeClr val="dk1"/>
                </a:solidFill>
              </a:rPr>
              <a:t>Focus:</a:t>
            </a:r>
            <a:r>
              <a:rPr lang="en" sz="1300">
                <a:solidFill>
                  <a:schemeClr val="dk1"/>
                </a:solidFill>
              </a:rPr>
              <a:t> Maximizing Expressivity &amp; Generalization</a:t>
            </a:r>
            <a:endParaRPr sz="1300">
              <a:solidFill>
                <a:schemeClr val="dk1"/>
              </a:solidFill>
            </a:endParaRPr>
          </a:p>
          <a:p>
            <a:pPr indent="-311150" lvl="0" marL="457200" rtl="0" algn="l">
              <a:spcBef>
                <a:spcPts val="0"/>
              </a:spcBef>
              <a:spcAft>
                <a:spcPts val="0"/>
              </a:spcAft>
              <a:buClr>
                <a:schemeClr val="dk1"/>
              </a:buClr>
              <a:buSzPts val="1300"/>
              <a:buChar char="●"/>
            </a:pPr>
            <a:r>
              <a:rPr b="1" lang="en" sz="1300">
                <a:solidFill>
                  <a:schemeClr val="dk1"/>
                </a:solidFill>
              </a:rPr>
              <a:t>Architecture:</a:t>
            </a:r>
            <a:r>
              <a:rPr lang="en" sz="1300">
                <a:solidFill>
                  <a:schemeClr val="dk1"/>
                </a:solidFill>
              </a:rPr>
              <a:t> </a:t>
            </a:r>
            <a:r>
              <a:rPr lang="en" sz="1300">
                <a:solidFill>
                  <a:srgbClr val="188038"/>
                </a:solidFill>
                <a:latin typeface="Roboto Mono"/>
                <a:ea typeface="Roboto Mono"/>
                <a:cs typeface="Roboto Mono"/>
                <a:sym typeface="Roboto Mono"/>
              </a:rPr>
              <a:t>HybridCNN</a:t>
            </a:r>
            <a:endParaRPr sz="1300">
              <a:solidFill>
                <a:srgbClr val="188038"/>
              </a:solidFill>
              <a:latin typeface="Roboto Mono"/>
              <a:ea typeface="Roboto Mono"/>
              <a:cs typeface="Roboto Mono"/>
              <a:sym typeface="Roboto Mono"/>
            </a:endParaRPr>
          </a:p>
          <a:p>
            <a:pPr indent="-311150" lvl="1" marL="914400" rtl="0" algn="l">
              <a:spcBef>
                <a:spcPts val="0"/>
              </a:spcBef>
              <a:spcAft>
                <a:spcPts val="0"/>
              </a:spcAft>
              <a:buClr>
                <a:schemeClr val="dk1"/>
              </a:buClr>
              <a:buSzPts val="1300"/>
              <a:buChar char="○"/>
            </a:pPr>
            <a:r>
              <a:rPr b="1" lang="en" sz="1300">
                <a:solidFill>
                  <a:schemeClr val="dk1"/>
                </a:solidFill>
              </a:rPr>
              <a:t>Design:</a:t>
            </a:r>
            <a:r>
              <a:rPr lang="en" sz="1300">
                <a:solidFill>
                  <a:schemeClr val="dk1"/>
                </a:solidFill>
              </a:rPr>
              <a:t> Standard CNN followed by a highly expressive quantum layer that acts directly as the classifier (</a:t>
            </a:r>
            <a:r>
              <a:rPr lang="en" sz="1300">
                <a:solidFill>
                  <a:srgbClr val="188038"/>
                </a:solidFill>
                <a:latin typeface="Roboto Mono"/>
                <a:ea typeface="Roboto Mono"/>
                <a:cs typeface="Roboto Mono"/>
                <a:sym typeface="Roboto Mono"/>
              </a:rPr>
              <a:t>n_qubits</a:t>
            </a:r>
            <a:r>
              <a:rPr lang="en" sz="1300">
                <a:solidFill>
                  <a:schemeClr val="dk1"/>
                </a:solidFill>
              </a:rPr>
              <a:t> = </a:t>
            </a:r>
            <a:r>
              <a:rPr lang="en" sz="1300">
                <a:solidFill>
                  <a:srgbClr val="188038"/>
                </a:solidFill>
                <a:latin typeface="Roboto Mono"/>
                <a:ea typeface="Roboto Mono"/>
                <a:cs typeface="Roboto Mono"/>
                <a:sym typeface="Roboto Mono"/>
              </a:rPr>
              <a:t>num_classes</a:t>
            </a:r>
            <a:r>
              <a:rPr lang="en" sz="1300">
                <a:solidFill>
                  <a:schemeClr val="dk1"/>
                </a:solidFill>
              </a:rPr>
              <a:t>).</a:t>
            </a:r>
            <a:endParaRPr sz="1300">
              <a:solidFill>
                <a:schemeClr val="dk1"/>
              </a:solidFill>
            </a:endParaRPr>
          </a:p>
          <a:p>
            <a:pPr indent="-311150" lvl="1" marL="914400" rtl="0" algn="l">
              <a:spcBef>
                <a:spcPts val="0"/>
              </a:spcBef>
              <a:spcAft>
                <a:spcPts val="0"/>
              </a:spcAft>
              <a:buClr>
                <a:schemeClr val="dk1"/>
              </a:buClr>
              <a:buSzPts val="1300"/>
              <a:buChar char="○"/>
            </a:pPr>
            <a:r>
              <a:rPr b="1" lang="en" sz="1300">
                <a:solidFill>
                  <a:schemeClr val="dk1"/>
                </a:solidFill>
              </a:rPr>
              <a:t>Data Re-uploading: Instead of embedding data once, the input features are encoded into the circuit 3 separate times</a:t>
            </a:r>
            <a:endParaRPr sz="1300">
              <a:solidFill>
                <a:schemeClr val="dk1"/>
              </a:solidFill>
            </a:endParaRPr>
          </a:p>
          <a:p>
            <a:pPr indent="-311150" lvl="0" marL="457200" rtl="0" algn="l">
              <a:spcBef>
                <a:spcPts val="0"/>
              </a:spcBef>
              <a:spcAft>
                <a:spcPts val="0"/>
              </a:spcAft>
              <a:buClr>
                <a:schemeClr val="dk1"/>
              </a:buClr>
              <a:buSzPts val="1300"/>
              <a:buChar char="●"/>
            </a:pPr>
            <a:r>
              <a:rPr b="1" lang="en" sz="1300">
                <a:solidFill>
                  <a:schemeClr val="dk1"/>
                </a:solidFill>
              </a:rPr>
              <a:t>Experimental Method:</a:t>
            </a:r>
            <a:endParaRPr sz="1300">
              <a:solidFill>
                <a:schemeClr val="dk1"/>
              </a:solidFill>
            </a:endParaRPr>
          </a:p>
          <a:p>
            <a:pPr indent="-311150" lvl="1" marL="914400" rtl="0" algn="l">
              <a:spcBef>
                <a:spcPts val="0"/>
              </a:spcBef>
              <a:spcAft>
                <a:spcPts val="0"/>
              </a:spcAft>
              <a:buClr>
                <a:schemeClr val="dk1"/>
              </a:buClr>
              <a:buSzPts val="1300"/>
              <a:buChar char="○"/>
            </a:pPr>
            <a:r>
              <a:rPr b="1" lang="en" sz="1300">
                <a:solidFill>
                  <a:schemeClr val="dk1"/>
                </a:solidFill>
              </a:rPr>
              <a:t>Data Sweep:</a:t>
            </a:r>
            <a:r>
              <a:rPr lang="en" sz="1300">
                <a:solidFill>
                  <a:schemeClr val="dk1"/>
                </a:solidFill>
              </a:rPr>
              <a:t> Trained both Classical and Quantum models on partial datasets: </a:t>
            </a:r>
            <a:r>
              <a:rPr b="1" lang="en" sz="1300">
                <a:solidFill>
                  <a:schemeClr val="dk1"/>
                </a:solidFill>
              </a:rPr>
              <a:t>10%, 30%, 50%, 80%, and 100%</a:t>
            </a:r>
            <a:r>
              <a:rPr lang="en" sz="1300">
                <a:solidFill>
                  <a:schemeClr val="dk1"/>
                </a:solidFill>
              </a:rPr>
              <a:t> to see how they perform compared to one another</a:t>
            </a:r>
            <a:endParaRPr sz="1300">
              <a:solidFill>
                <a:schemeClr val="dk1"/>
              </a:solidFill>
            </a:endParaRPr>
          </a:p>
          <a:p>
            <a:pPr indent="0" lvl="0" marL="0" rtl="0" algn="l">
              <a:spcBef>
                <a:spcPts val="1200"/>
              </a:spcBef>
              <a:spcAft>
                <a:spcPts val="1200"/>
              </a:spcAft>
              <a:buNone/>
            </a:pPr>
            <a:r>
              <a:t/>
            </a:r>
            <a:endParaRPr sz="13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89" name="Google Shape;189;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0" name="Google Shape;190;p32"/>
          <p:cNvPicPr preferRelativeResize="0"/>
          <p:nvPr/>
        </p:nvPicPr>
        <p:blipFill>
          <a:blip r:embed="rId3">
            <a:alphaModFix/>
          </a:blip>
          <a:stretch>
            <a:fillRect/>
          </a:stretch>
        </p:blipFill>
        <p:spPr>
          <a:xfrm>
            <a:off x="1242850" y="2"/>
            <a:ext cx="6658301" cy="2645551"/>
          </a:xfrm>
          <a:prstGeom prst="rect">
            <a:avLst/>
          </a:prstGeom>
          <a:noFill/>
          <a:ln>
            <a:noFill/>
          </a:ln>
        </p:spPr>
      </p:pic>
      <p:pic>
        <p:nvPicPr>
          <p:cNvPr id="191" name="Google Shape;191;p32"/>
          <p:cNvPicPr preferRelativeResize="0"/>
          <p:nvPr/>
        </p:nvPicPr>
        <p:blipFill>
          <a:blip r:embed="rId4">
            <a:alphaModFix/>
          </a:blip>
          <a:stretch>
            <a:fillRect/>
          </a:stretch>
        </p:blipFill>
        <p:spPr>
          <a:xfrm>
            <a:off x="2325002" y="2323675"/>
            <a:ext cx="4494001" cy="2819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title="Picture2.gif"/>
          <p:cNvPicPr preferRelativeResize="0"/>
          <p:nvPr/>
        </p:nvPicPr>
        <p:blipFill>
          <a:blip r:embed="rId3">
            <a:alphaModFix/>
          </a:blip>
          <a:stretch>
            <a:fillRect/>
          </a:stretch>
        </p:blipFill>
        <p:spPr>
          <a:xfrm>
            <a:off x="5742150" y="152400"/>
            <a:ext cx="3144121" cy="4838702"/>
          </a:xfrm>
          <a:prstGeom prst="rect">
            <a:avLst/>
          </a:prstGeom>
          <a:noFill/>
          <a:ln>
            <a:noFill/>
          </a:ln>
        </p:spPr>
      </p:pic>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Clr>
                <a:schemeClr val="dk1"/>
              </a:buClr>
              <a:buSzPts val="1100"/>
              <a:buFont typeface="Arial"/>
              <a:buNone/>
            </a:pPr>
            <a:r>
              <a:rPr lang="en" sz="1500"/>
              <a:t>Track 1 - The Expressivity Experiment</a:t>
            </a:r>
            <a:endParaRPr sz="3200"/>
          </a:p>
        </p:txBody>
      </p:sp>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1200"/>
              </a:spcBef>
              <a:spcAft>
                <a:spcPts val="0"/>
              </a:spcAft>
              <a:buClr>
                <a:schemeClr val="dk1"/>
              </a:buClr>
              <a:buSzPts val="1018"/>
              <a:buFont typeface="Arial"/>
              <a:buNone/>
            </a:pPr>
            <a:r>
              <a:rPr b="1" lang="en" sz="1426">
                <a:solidFill>
                  <a:schemeClr val="dk1"/>
                </a:solidFill>
              </a:rPr>
              <a:t>Content:</a:t>
            </a:r>
            <a:r>
              <a:rPr lang="en" sz="1426">
                <a:solidFill>
                  <a:schemeClr val="dk1"/>
                </a:solidFill>
              </a:rPr>
              <a:t> Quantum Circuit Design</a:t>
            </a:r>
            <a:endParaRPr sz="1426">
              <a:solidFill>
                <a:schemeClr val="dk1"/>
              </a:solidFill>
            </a:endParaRPr>
          </a:p>
          <a:p>
            <a:pPr indent="-319171" lvl="0" marL="457200" rtl="0" algn="l">
              <a:lnSpc>
                <a:spcPct val="95000"/>
              </a:lnSpc>
              <a:spcBef>
                <a:spcPts val="1200"/>
              </a:spcBef>
              <a:spcAft>
                <a:spcPts val="0"/>
              </a:spcAft>
              <a:buClr>
                <a:schemeClr val="dk1"/>
              </a:buClr>
              <a:buSzPts val="1426"/>
              <a:buChar char="●"/>
            </a:pPr>
            <a:r>
              <a:rPr lang="en" sz="1426">
                <a:solidFill>
                  <a:schemeClr val="dk1"/>
                </a:solidFill>
              </a:rPr>
              <a:t>Architecture: Data Re-uploading (Sandwich model).</a:t>
            </a:r>
            <a:endParaRPr sz="1426">
              <a:solidFill>
                <a:schemeClr val="dk1"/>
              </a:solidFill>
            </a:endParaRPr>
          </a:p>
          <a:p>
            <a:pPr indent="-319171" lvl="0" marL="457200" rtl="0" algn="l">
              <a:lnSpc>
                <a:spcPct val="95000"/>
              </a:lnSpc>
              <a:spcBef>
                <a:spcPts val="0"/>
              </a:spcBef>
              <a:spcAft>
                <a:spcPts val="0"/>
              </a:spcAft>
              <a:buClr>
                <a:schemeClr val="dk1"/>
              </a:buClr>
              <a:buSzPts val="1426"/>
              <a:buChar char="●"/>
            </a:pPr>
            <a:r>
              <a:rPr lang="en" sz="1426">
                <a:solidFill>
                  <a:schemeClr val="dk1"/>
                </a:solidFill>
              </a:rPr>
              <a:t>Components: StronglyEntanglingLayers + AngleEmbedding (looped 4 times).</a:t>
            </a:r>
            <a:endParaRPr sz="1426">
              <a:solidFill>
                <a:schemeClr val="dk1"/>
              </a:solidFill>
            </a:endParaRPr>
          </a:p>
          <a:p>
            <a:pPr indent="-319171" lvl="0" marL="457200" rtl="0" algn="l">
              <a:lnSpc>
                <a:spcPct val="95000"/>
              </a:lnSpc>
              <a:spcBef>
                <a:spcPts val="0"/>
              </a:spcBef>
              <a:spcAft>
                <a:spcPts val="0"/>
              </a:spcAft>
              <a:buClr>
                <a:schemeClr val="dk1"/>
              </a:buClr>
              <a:buSzPts val="1426"/>
              <a:buChar char="●"/>
            </a:pPr>
            <a:r>
              <a:rPr lang="en" sz="1426">
                <a:solidFill>
                  <a:schemeClr val="dk1"/>
                </a:solidFill>
              </a:rPr>
              <a:t>Rationale: Re-encoding data between variational layers allows the circuit to approximate complex non-linear functions with fewer qubits.</a:t>
            </a:r>
            <a:endParaRPr sz="1426">
              <a:solidFill>
                <a:schemeClr val="dk1"/>
              </a:solidFill>
            </a:endParaRPr>
          </a:p>
          <a:p>
            <a:pPr indent="0" lvl="0" marL="0" rtl="0" algn="l">
              <a:lnSpc>
                <a:spcPct val="95000"/>
              </a:lnSpc>
              <a:spcBef>
                <a:spcPts val="1200"/>
              </a:spcBef>
              <a:spcAft>
                <a:spcPts val="0"/>
              </a:spcAft>
              <a:buClr>
                <a:schemeClr val="dk1"/>
              </a:buClr>
              <a:buSzPts val="1018"/>
              <a:buFont typeface="Arial"/>
              <a:buNone/>
            </a:pPr>
            <a:r>
              <a:rPr lang="en" sz="1426">
                <a:solidFill>
                  <a:schemeClr val="dk1"/>
                </a:solidFill>
              </a:rPr>
              <a:t>Methodology</a:t>
            </a:r>
            <a:endParaRPr sz="1426">
              <a:solidFill>
                <a:schemeClr val="dk1"/>
              </a:solidFill>
            </a:endParaRPr>
          </a:p>
          <a:p>
            <a:pPr indent="-319171" lvl="0" marL="457200" rtl="0" algn="l">
              <a:lnSpc>
                <a:spcPct val="95000"/>
              </a:lnSpc>
              <a:spcBef>
                <a:spcPts val="1200"/>
              </a:spcBef>
              <a:spcAft>
                <a:spcPts val="0"/>
              </a:spcAft>
              <a:buClr>
                <a:schemeClr val="dk1"/>
              </a:buClr>
              <a:buSzPts val="1426"/>
              <a:buChar char="●"/>
            </a:pPr>
            <a:r>
              <a:rPr lang="en" sz="1426">
                <a:solidFill>
                  <a:schemeClr val="dk1"/>
                </a:solidFill>
              </a:rPr>
              <a:t>Pre-processing: Images resized to 64x64.</a:t>
            </a:r>
            <a:endParaRPr sz="1426">
              <a:solidFill>
                <a:schemeClr val="dk1"/>
              </a:solidFill>
            </a:endParaRPr>
          </a:p>
          <a:p>
            <a:pPr indent="-319171" lvl="0" marL="457200" rtl="0" algn="l">
              <a:lnSpc>
                <a:spcPct val="95000"/>
              </a:lnSpc>
              <a:spcBef>
                <a:spcPts val="0"/>
              </a:spcBef>
              <a:spcAft>
                <a:spcPts val="0"/>
              </a:spcAft>
              <a:buClr>
                <a:schemeClr val="dk1"/>
              </a:buClr>
              <a:buSzPts val="1426"/>
              <a:buChar char="●"/>
            </a:pPr>
            <a:r>
              <a:rPr lang="en" sz="1426">
                <a:solidFill>
                  <a:schemeClr val="dk1"/>
                </a:solidFill>
              </a:rPr>
              <a:t>Training: End-to-end hybrid training; the quantum layer acts as the final classifier.</a:t>
            </a:r>
            <a:endParaRPr sz="1426">
              <a:solidFill>
                <a:schemeClr val="dk1"/>
              </a:solidFill>
            </a:endParaRPr>
          </a:p>
          <a:p>
            <a:pPr indent="-319171" lvl="0" marL="457200" rtl="0" algn="l">
              <a:lnSpc>
                <a:spcPct val="95000"/>
              </a:lnSpc>
              <a:spcBef>
                <a:spcPts val="0"/>
              </a:spcBef>
              <a:spcAft>
                <a:spcPts val="0"/>
              </a:spcAft>
              <a:buClr>
                <a:schemeClr val="dk1"/>
              </a:buClr>
              <a:buSzPts val="1426"/>
              <a:buChar char="●"/>
            </a:pPr>
            <a:r>
              <a:rPr lang="en" sz="1426">
                <a:solidFill>
                  <a:schemeClr val="dk1"/>
                </a:solidFill>
              </a:rPr>
              <a:t>Hypothesis: Increasing the depth of data insertion improves expressivity without needing more qubits.</a:t>
            </a:r>
            <a:endParaRPr sz="1426">
              <a:solidFill>
                <a:schemeClr val="dk1"/>
              </a:solidFill>
            </a:endParaRPr>
          </a:p>
          <a:p>
            <a:pPr indent="0" lvl="0" marL="0" rtl="0" algn="l">
              <a:lnSpc>
                <a:spcPct val="95000"/>
              </a:lnSpc>
              <a:spcBef>
                <a:spcPts val="1200"/>
              </a:spcBef>
              <a:spcAft>
                <a:spcPts val="0"/>
              </a:spcAft>
              <a:buClr>
                <a:schemeClr val="dk1"/>
              </a:buClr>
              <a:buSzPts val="1018"/>
              <a:buFont typeface="Arial"/>
              <a:buNone/>
            </a:pPr>
            <a:r>
              <a:rPr lang="en" sz="1426">
                <a:solidFill>
                  <a:schemeClr val="dk1"/>
                </a:solidFill>
              </a:rPr>
              <a:t>Results</a:t>
            </a:r>
            <a:endParaRPr sz="1426">
              <a:solidFill>
                <a:schemeClr val="dk1"/>
              </a:solidFill>
            </a:endParaRPr>
          </a:p>
          <a:p>
            <a:pPr indent="-319171" lvl="0" marL="457200" rtl="0" algn="l">
              <a:lnSpc>
                <a:spcPct val="95000"/>
              </a:lnSpc>
              <a:spcBef>
                <a:spcPts val="1200"/>
              </a:spcBef>
              <a:spcAft>
                <a:spcPts val="0"/>
              </a:spcAft>
              <a:buClr>
                <a:schemeClr val="dk1"/>
              </a:buClr>
              <a:buSzPts val="1426"/>
              <a:buChar char="●"/>
            </a:pPr>
            <a:r>
              <a:rPr lang="en" sz="1426">
                <a:solidFill>
                  <a:schemeClr val="dk1"/>
                </a:solidFill>
              </a:rPr>
              <a:t>High expressivity achieved with low circuit depth (2-4 layers).</a:t>
            </a:r>
            <a:endParaRPr sz="1426">
              <a:solidFill>
                <a:schemeClr val="dk1"/>
              </a:solidFill>
            </a:endParaRPr>
          </a:p>
          <a:p>
            <a:pPr indent="0" lvl="0" marL="0" rtl="0" algn="l">
              <a:lnSpc>
                <a:spcPct val="95000"/>
              </a:lnSpc>
              <a:spcBef>
                <a:spcPts val="1200"/>
              </a:spcBef>
              <a:spcAft>
                <a:spcPts val="1200"/>
              </a:spcAft>
              <a:buSzPts val="1018"/>
              <a:buNone/>
            </a:pPr>
            <a:r>
              <a:t/>
            </a:r>
            <a:endParaRPr sz="1865"/>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97" name="Google Shape;197;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8" name="Google Shape;198;p33"/>
          <p:cNvPicPr preferRelativeResize="0"/>
          <p:nvPr/>
        </p:nvPicPr>
        <p:blipFill>
          <a:blip r:embed="rId3">
            <a:alphaModFix/>
          </a:blip>
          <a:stretch>
            <a:fillRect/>
          </a:stretch>
        </p:blipFill>
        <p:spPr>
          <a:xfrm>
            <a:off x="1136825" y="138288"/>
            <a:ext cx="6870349" cy="48669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34" title="Picture3.gif"/>
          <p:cNvPicPr preferRelativeResize="0"/>
          <p:nvPr/>
        </p:nvPicPr>
        <p:blipFill>
          <a:blip r:embed="rId3">
            <a:alphaModFix/>
          </a:blip>
          <a:stretch>
            <a:fillRect/>
          </a:stretch>
        </p:blipFill>
        <p:spPr>
          <a:xfrm flipH="1" rot="10800000">
            <a:off x="3135025" y="1495775"/>
            <a:ext cx="5874327" cy="3875975"/>
          </a:xfrm>
          <a:prstGeom prst="rect">
            <a:avLst/>
          </a:prstGeom>
          <a:noFill/>
          <a:ln>
            <a:noFill/>
          </a:ln>
        </p:spPr>
      </p:pic>
      <p:sp>
        <p:nvSpPr>
          <p:cNvPr id="204" name="Google Shape;204;p3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400"/>
              </a:spcBef>
              <a:spcAft>
                <a:spcPts val="400"/>
              </a:spcAft>
              <a:buClr>
                <a:schemeClr val="dk1"/>
              </a:buClr>
              <a:buSzPts val="1100"/>
              <a:buFont typeface="Arial"/>
              <a:buNone/>
            </a:pPr>
            <a:r>
              <a:rPr b="1" lang="en" sz="1700"/>
              <a:t>Track 9: Transfer Learning with HResNet - comparison</a:t>
            </a:r>
            <a:endParaRPr sz="1800"/>
          </a:p>
        </p:txBody>
      </p:sp>
      <p:sp>
        <p:nvSpPr>
          <p:cNvPr id="205" name="Google Shape;205;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Clr>
                <a:schemeClr val="dk1"/>
              </a:buClr>
              <a:buSzPts val="1100"/>
              <a:buFont typeface="Arial"/>
              <a:buNone/>
            </a:pPr>
            <a:r>
              <a:t/>
            </a:r>
            <a:endParaRPr b="1" sz="1700">
              <a:solidFill>
                <a:schemeClr val="dk1"/>
              </a:solidFill>
            </a:endParaRPr>
          </a:p>
          <a:p>
            <a:pPr indent="-323850" lvl="0" marL="457200" rtl="0" algn="l">
              <a:spcBef>
                <a:spcPts val="1200"/>
              </a:spcBef>
              <a:spcAft>
                <a:spcPts val="0"/>
              </a:spcAft>
              <a:buClr>
                <a:schemeClr val="dk1"/>
              </a:buClr>
              <a:buSzPts val="1500"/>
              <a:buChar char="●"/>
            </a:pPr>
            <a:r>
              <a:rPr b="1" lang="en" sz="1500">
                <a:solidFill>
                  <a:schemeClr val="dk1"/>
                </a:solidFill>
              </a:rPr>
              <a:t>Focus:</a:t>
            </a:r>
            <a:r>
              <a:rPr lang="en" sz="1500">
                <a:solidFill>
                  <a:schemeClr val="dk1"/>
                </a:solidFill>
              </a:rPr>
              <a:t> State-of-the-art Classical Features + Quantum Head</a:t>
            </a:r>
            <a:endParaRPr sz="1500">
              <a:solidFill>
                <a:schemeClr val="dk1"/>
              </a:solidFill>
            </a:endParaRPr>
          </a:p>
          <a:p>
            <a:pPr indent="-323850" lvl="0" marL="457200" rtl="0" algn="l">
              <a:spcBef>
                <a:spcPts val="0"/>
              </a:spcBef>
              <a:spcAft>
                <a:spcPts val="0"/>
              </a:spcAft>
              <a:buClr>
                <a:schemeClr val="dk1"/>
              </a:buClr>
              <a:buSzPts val="1500"/>
              <a:buChar char="●"/>
            </a:pPr>
            <a:r>
              <a:rPr b="1" lang="en" sz="1500">
                <a:solidFill>
                  <a:schemeClr val="dk1"/>
                </a:solidFill>
              </a:rPr>
              <a:t>Architecture:</a:t>
            </a:r>
            <a:r>
              <a:rPr lang="en" sz="1500">
                <a:solidFill>
                  <a:schemeClr val="dk1"/>
                </a:solidFill>
              </a:rPr>
              <a:t> </a:t>
            </a:r>
            <a:r>
              <a:rPr lang="en" sz="1500">
                <a:solidFill>
                  <a:srgbClr val="188038"/>
                </a:solidFill>
                <a:latin typeface="Roboto Mono"/>
                <a:ea typeface="Roboto Mono"/>
                <a:cs typeface="Roboto Mono"/>
                <a:sym typeface="Roboto Mono"/>
              </a:rPr>
              <a:t>HybridResNet</a:t>
            </a:r>
            <a:endParaRPr sz="1500">
              <a:solidFill>
                <a:srgbClr val="188038"/>
              </a:solidFill>
              <a:latin typeface="Roboto Mono"/>
              <a:ea typeface="Roboto Mono"/>
              <a:cs typeface="Roboto Mono"/>
              <a:sym typeface="Roboto Mono"/>
            </a:endParaRPr>
          </a:p>
          <a:p>
            <a:pPr indent="-323850" lvl="1" marL="914400" rtl="0" algn="l">
              <a:spcBef>
                <a:spcPts val="0"/>
              </a:spcBef>
              <a:spcAft>
                <a:spcPts val="0"/>
              </a:spcAft>
              <a:buClr>
                <a:schemeClr val="dk1"/>
              </a:buClr>
              <a:buSzPts val="1500"/>
              <a:buChar char="○"/>
            </a:pPr>
            <a:r>
              <a:rPr b="1" lang="en" sz="1500">
                <a:solidFill>
                  <a:schemeClr val="dk1"/>
                </a:solidFill>
              </a:rPr>
              <a:t>Backbone:</a:t>
            </a:r>
            <a:r>
              <a:rPr lang="en" sz="1500">
                <a:solidFill>
                  <a:schemeClr val="dk1"/>
                </a:solidFill>
              </a:rPr>
              <a:t> </a:t>
            </a:r>
            <a:r>
              <a:rPr b="1" lang="en" sz="1500">
                <a:solidFill>
                  <a:schemeClr val="dk1"/>
                </a:solidFill>
              </a:rPr>
              <a:t>ResNet18</a:t>
            </a:r>
            <a:r>
              <a:rPr lang="en" sz="1500">
                <a:solidFill>
                  <a:schemeClr val="dk1"/>
                </a:solidFill>
              </a:rPr>
              <a:t> (Pre-trained on ImageNet) with frozen weights used purely as a feature extractor.</a:t>
            </a:r>
            <a:endParaRPr sz="1500">
              <a:solidFill>
                <a:schemeClr val="dk1"/>
              </a:solidFill>
            </a:endParaRPr>
          </a:p>
          <a:p>
            <a:pPr indent="-323850" lvl="1" marL="914400" rtl="0" algn="l">
              <a:spcBef>
                <a:spcPts val="0"/>
              </a:spcBef>
              <a:spcAft>
                <a:spcPts val="0"/>
              </a:spcAft>
              <a:buClr>
                <a:schemeClr val="dk1"/>
              </a:buClr>
              <a:buSzPts val="1500"/>
              <a:buChar char="○"/>
            </a:pPr>
            <a:r>
              <a:rPr b="1" lang="en" sz="1500">
                <a:solidFill>
                  <a:schemeClr val="dk1"/>
                </a:solidFill>
              </a:rPr>
              <a:t>Interface:</a:t>
            </a:r>
            <a:r>
              <a:rPr lang="en" sz="1500">
                <a:solidFill>
                  <a:schemeClr val="dk1"/>
                </a:solidFill>
              </a:rPr>
              <a:t> A classical </a:t>
            </a:r>
            <a:r>
              <a:rPr lang="en" sz="1500">
                <a:solidFill>
                  <a:srgbClr val="188038"/>
                </a:solidFill>
                <a:latin typeface="Roboto Mono"/>
                <a:ea typeface="Roboto Mono"/>
                <a:cs typeface="Roboto Mono"/>
                <a:sym typeface="Roboto Mono"/>
              </a:rPr>
              <a:t>Linear</a:t>
            </a:r>
            <a:r>
              <a:rPr lang="en" sz="1500">
                <a:solidFill>
                  <a:schemeClr val="dk1"/>
                </a:solidFill>
              </a:rPr>
              <a:t> layer reduces the 512 ResNet features to 4, followed by a </a:t>
            </a:r>
            <a:r>
              <a:rPr lang="en" sz="1500">
                <a:solidFill>
                  <a:srgbClr val="188038"/>
                </a:solidFill>
                <a:latin typeface="Roboto Mono"/>
                <a:ea typeface="Roboto Mono"/>
                <a:cs typeface="Roboto Mono"/>
                <a:sym typeface="Roboto Mono"/>
              </a:rPr>
              <a:t>Tanh</a:t>
            </a:r>
            <a:r>
              <a:rPr lang="en" sz="1500">
                <a:solidFill>
                  <a:schemeClr val="dk1"/>
                </a:solidFill>
              </a:rPr>
              <a:t> activation.</a:t>
            </a:r>
            <a:endParaRPr sz="1500">
              <a:solidFill>
                <a:schemeClr val="dk1"/>
              </a:solidFill>
            </a:endParaRPr>
          </a:p>
          <a:p>
            <a:pPr indent="-323850" lvl="1" marL="914400" rtl="0" algn="l">
              <a:spcBef>
                <a:spcPts val="0"/>
              </a:spcBef>
              <a:spcAft>
                <a:spcPts val="0"/>
              </a:spcAft>
              <a:buClr>
                <a:schemeClr val="dk1"/>
              </a:buClr>
              <a:buSzPts val="1500"/>
              <a:buChar char="○"/>
            </a:pPr>
            <a:r>
              <a:rPr b="1" lang="en" sz="1500">
                <a:solidFill>
                  <a:schemeClr val="dk1"/>
                </a:solidFill>
              </a:rPr>
              <a:t>Quantum Head:</a:t>
            </a:r>
            <a:r>
              <a:rPr lang="en" sz="1500">
                <a:solidFill>
                  <a:schemeClr val="dk1"/>
                </a:solidFill>
              </a:rPr>
              <a:t> A 4-qubit variational circuit replaces the final fully connected layer.</a:t>
            </a:r>
            <a:endParaRPr sz="1500">
              <a:solidFill>
                <a:schemeClr val="dk1"/>
              </a:solidFill>
            </a:endParaRPr>
          </a:p>
          <a:p>
            <a:pPr indent="-323850" lvl="0" marL="457200" rtl="0" algn="l">
              <a:spcBef>
                <a:spcPts val="0"/>
              </a:spcBef>
              <a:spcAft>
                <a:spcPts val="0"/>
              </a:spcAft>
              <a:buClr>
                <a:schemeClr val="dk1"/>
              </a:buClr>
              <a:buSzPts val="1500"/>
              <a:buChar char="●"/>
            </a:pPr>
            <a:r>
              <a:rPr b="1" lang="en" sz="1500">
                <a:solidFill>
                  <a:schemeClr val="dk1"/>
                </a:solidFill>
              </a:rPr>
              <a:t>Circuit Design:</a:t>
            </a:r>
            <a:r>
              <a:rPr lang="en" sz="1500">
                <a:solidFill>
                  <a:schemeClr val="dk1"/>
                </a:solidFill>
              </a:rPr>
              <a:t> 2 layers of </a:t>
            </a:r>
            <a:r>
              <a:rPr lang="en" sz="1500">
                <a:solidFill>
                  <a:srgbClr val="188038"/>
                </a:solidFill>
                <a:latin typeface="Roboto Mono"/>
                <a:ea typeface="Roboto Mono"/>
                <a:cs typeface="Roboto Mono"/>
                <a:sym typeface="Roboto Mono"/>
              </a:rPr>
              <a:t>StronglyEntanglingLayers</a:t>
            </a:r>
            <a:r>
              <a:rPr lang="en" sz="1500">
                <a:solidFill>
                  <a:schemeClr val="dk1"/>
                </a:solidFill>
              </a:rPr>
              <a:t> with </a:t>
            </a:r>
            <a:r>
              <a:rPr lang="en" sz="1500">
                <a:solidFill>
                  <a:srgbClr val="188038"/>
                </a:solidFill>
                <a:latin typeface="Roboto Mono"/>
                <a:ea typeface="Roboto Mono"/>
                <a:cs typeface="Roboto Mono"/>
                <a:sym typeface="Roboto Mono"/>
              </a:rPr>
              <a:t>AngleEmbedding</a:t>
            </a:r>
            <a:r>
              <a:rPr lang="en" sz="1500">
                <a:solidFill>
                  <a:schemeClr val="dk1"/>
                </a:solidFill>
              </a:rPr>
              <a:t> (Y-rotation).</a:t>
            </a:r>
            <a:endParaRPr sz="1500">
              <a:solidFill>
                <a:schemeClr val="dk1"/>
              </a:solidFill>
            </a:endParaRPr>
          </a:p>
          <a:p>
            <a:pPr indent="-323850" lvl="0" marL="457200" rtl="0" algn="l">
              <a:spcBef>
                <a:spcPts val="0"/>
              </a:spcBef>
              <a:spcAft>
                <a:spcPts val="0"/>
              </a:spcAft>
              <a:buClr>
                <a:schemeClr val="dk1"/>
              </a:buClr>
              <a:buSzPts val="1500"/>
              <a:buChar char="●"/>
            </a:pPr>
            <a:r>
              <a:rPr b="1" lang="en" sz="1500">
                <a:solidFill>
                  <a:schemeClr val="dk1"/>
                </a:solidFill>
              </a:rPr>
              <a:t>Data Handling:</a:t>
            </a:r>
            <a:r>
              <a:rPr lang="en" sz="1500">
                <a:solidFill>
                  <a:schemeClr val="dk1"/>
                </a:solidFill>
              </a:rPr>
              <a:t> Unlike the other models, this uses </a:t>
            </a:r>
            <a:r>
              <a:rPr b="1" lang="en" sz="1500">
                <a:solidFill>
                  <a:schemeClr val="dk1"/>
                </a:solidFill>
              </a:rPr>
              <a:t>RGB images</a:t>
            </a:r>
            <a:r>
              <a:rPr lang="en" sz="1500">
                <a:solidFill>
                  <a:schemeClr val="dk1"/>
                </a:solidFill>
              </a:rPr>
              <a:t> resized to </a:t>
            </a:r>
            <a:r>
              <a:rPr b="1" lang="en" sz="1500">
                <a:solidFill>
                  <a:schemeClr val="dk1"/>
                </a:solidFill>
              </a:rPr>
              <a:t>128x128</a:t>
            </a:r>
            <a:r>
              <a:rPr lang="en" sz="1500">
                <a:solidFill>
                  <a:schemeClr val="dk1"/>
                </a:solidFill>
              </a:rPr>
              <a:t> to match ResNet requirements.</a:t>
            </a:r>
            <a:endParaRPr sz="1500">
              <a:solidFill>
                <a:schemeClr val="dk1"/>
              </a:solidFill>
            </a:endParaRPr>
          </a:p>
          <a:p>
            <a:pPr indent="0" lvl="0" marL="0" rtl="0" algn="l">
              <a:spcBef>
                <a:spcPts val="1200"/>
              </a:spcBef>
              <a:spcAft>
                <a:spcPts val="1200"/>
              </a:spcAft>
              <a:buNone/>
            </a:pPr>
            <a:r>
              <a:t/>
            </a:r>
            <a:endParaRPr sz="2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11" name="Google Shape;211;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2" name="Google Shape;212;p35"/>
          <p:cNvPicPr preferRelativeResize="0"/>
          <p:nvPr/>
        </p:nvPicPr>
        <p:blipFill>
          <a:blip r:embed="rId3">
            <a:alphaModFix/>
          </a:blip>
          <a:stretch>
            <a:fillRect/>
          </a:stretch>
        </p:blipFill>
        <p:spPr>
          <a:xfrm>
            <a:off x="0" y="10"/>
            <a:ext cx="9144001" cy="2564781"/>
          </a:xfrm>
          <a:prstGeom prst="rect">
            <a:avLst/>
          </a:prstGeom>
          <a:noFill/>
          <a:ln>
            <a:noFill/>
          </a:ln>
        </p:spPr>
      </p:pic>
      <p:pic>
        <p:nvPicPr>
          <p:cNvPr id="213" name="Google Shape;213;p35"/>
          <p:cNvPicPr preferRelativeResize="0"/>
          <p:nvPr/>
        </p:nvPicPr>
        <p:blipFill>
          <a:blip r:embed="rId4">
            <a:alphaModFix/>
          </a:blip>
          <a:stretch>
            <a:fillRect/>
          </a:stretch>
        </p:blipFill>
        <p:spPr>
          <a:xfrm>
            <a:off x="580675" y="2489225"/>
            <a:ext cx="7506551" cy="29663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36"/>
          <p:cNvPicPr preferRelativeResize="0"/>
          <p:nvPr/>
        </p:nvPicPr>
        <p:blipFill>
          <a:blip r:embed="rId3">
            <a:alphaModFix/>
          </a:blip>
          <a:stretch>
            <a:fillRect/>
          </a:stretch>
        </p:blipFill>
        <p:spPr>
          <a:xfrm>
            <a:off x="0" y="1813150"/>
            <a:ext cx="4440475" cy="3330349"/>
          </a:xfrm>
          <a:prstGeom prst="rect">
            <a:avLst/>
          </a:prstGeom>
          <a:noFill/>
          <a:ln>
            <a:noFill/>
          </a:ln>
        </p:spPr>
      </p:pic>
      <p:pic>
        <p:nvPicPr>
          <p:cNvPr id="219" name="Google Shape;219;p36"/>
          <p:cNvPicPr preferRelativeResize="0"/>
          <p:nvPr/>
        </p:nvPicPr>
        <p:blipFill>
          <a:blip r:embed="rId4">
            <a:alphaModFix/>
          </a:blip>
          <a:stretch>
            <a:fillRect/>
          </a:stretch>
        </p:blipFill>
        <p:spPr>
          <a:xfrm>
            <a:off x="4440475" y="0"/>
            <a:ext cx="4530251" cy="292679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37" title="Picture2.gif"/>
          <p:cNvPicPr preferRelativeResize="0"/>
          <p:nvPr/>
        </p:nvPicPr>
        <p:blipFill>
          <a:blip r:embed="rId3">
            <a:alphaModFix/>
          </a:blip>
          <a:stretch>
            <a:fillRect/>
          </a:stretch>
        </p:blipFill>
        <p:spPr>
          <a:xfrm rot="-5400000">
            <a:off x="5152600" y="-943250"/>
            <a:ext cx="3144121" cy="4838702"/>
          </a:xfrm>
          <a:prstGeom prst="rect">
            <a:avLst/>
          </a:prstGeom>
          <a:noFill/>
          <a:ln>
            <a:noFill/>
          </a:ln>
        </p:spPr>
      </p:pic>
      <p:sp>
        <p:nvSpPr>
          <p:cNvPr id="225" name="Google Shape;225;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SzPts val="990"/>
              <a:buNone/>
            </a:pPr>
            <a:r>
              <a:rPr b="1" lang="en" sz="1770"/>
              <a:t>Track 10: Parallel Hybrid Architecture</a:t>
            </a:r>
            <a:endParaRPr b="1" sz="1770"/>
          </a:p>
          <a:p>
            <a:pPr indent="0" lvl="0" marL="0" rtl="0" algn="l">
              <a:spcBef>
                <a:spcPts val="400"/>
              </a:spcBef>
              <a:spcAft>
                <a:spcPts val="0"/>
              </a:spcAft>
              <a:buSzPts val="990"/>
              <a:buNone/>
            </a:pPr>
            <a:r>
              <a:t/>
            </a:r>
            <a:endParaRPr sz="2520"/>
          </a:p>
        </p:txBody>
      </p:sp>
      <p:sp>
        <p:nvSpPr>
          <p:cNvPr id="226" name="Google Shape;226;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sz="1400">
              <a:solidFill>
                <a:schemeClr val="dk1"/>
              </a:solidFill>
            </a:endParaRPr>
          </a:p>
          <a:p>
            <a:pPr indent="0" lvl="0" marL="0" rtl="0" algn="l">
              <a:spcBef>
                <a:spcPts val="0"/>
              </a:spcBef>
              <a:spcAft>
                <a:spcPts val="0"/>
              </a:spcAft>
              <a:buClr>
                <a:schemeClr val="dk1"/>
              </a:buClr>
              <a:buSzPts val="1100"/>
              <a:buFont typeface="Arial"/>
              <a:buNone/>
            </a:pPr>
            <a:r>
              <a:rPr b="1" lang="en" sz="1400">
                <a:solidFill>
                  <a:schemeClr val="dk1"/>
                </a:solidFill>
              </a:rPr>
              <a:t>Focus:</a:t>
            </a:r>
            <a:r>
              <a:rPr lang="en" sz="1400">
                <a:solidFill>
                  <a:schemeClr val="dk1"/>
                </a:solidFill>
              </a:rPr>
              <a:t> Distributed Quantum Processing</a:t>
            </a:r>
            <a:endParaRPr sz="1400">
              <a:solidFill>
                <a:schemeClr val="dk1"/>
              </a:solidFill>
            </a:endParaRPr>
          </a:p>
          <a:p>
            <a:pPr indent="0" lvl="0" marL="0" rtl="0" algn="l">
              <a:spcBef>
                <a:spcPts val="0"/>
              </a:spcBef>
              <a:spcAft>
                <a:spcPts val="0"/>
              </a:spcAft>
              <a:buClr>
                <a:schemeClr val="dk1"/>
              </a:buClr>
              <a:buSzPts val="1100"/>
              <a:buFont typeface="Arial"/>
              <a:buNone/>
            </a:pPr>
            <a:r>
              <a:rPr b="1" lang="en" sz="1400">
                <a:solidFill>
                  <a:schemeClr val="dk1"/>
                </a:solidFill>
              </a:rPr>
              <a:t>Architecture:</a:t>
            </a:r>
            <a:r>
              <a:rPr lang="en" sz="1400">
                <a:solidFill>
                  <a:schemeClr val="dk1"/>
                </a:solidFill>
              </a:rPr>
              <a:t> </a:t>
            </a:r>
            <a:r>
              <a:rPr lang="en" sz="1400">
                <a:solidFill>
                  <a:srgbClr val="188038"/>
                </a:solidFill>
              </a:rPr>
              <a:t>ParallelHybridCNN</a:t>
            </a:r>
            <a:endParaRPr sz="1400">
              <a:solidFill>
                <a:srgbClr val="188038"/>
              </a:solidFill>
            </a:endParaRPr>
          </a:p>
          <a:p>
            <a:pPr indent="-317500" lvl="0" marL="457200" rtl="0" algn="l">
              <a:spcBef>
                <a:spcPts val="0"/>
              </a:spcBef>
              <a:spcAft>
                <a:spcPts val="0"/>
              </a:spcAft>
              <a:buClr>
                <a:schemeClr val="dk1"/>
              </a:buClr>
              <a:buSzPts val="1400"/>
              <a:buChar char="●"/>
            </a:pPr>
            <a:r>
              <a:rPr b="1" lang="en" sz="1400">
                <a:solidFill>
                  <a:schemeClr val="dk1"/>
                </a:solidFill>
              </a:rPr>
              <a:t>Classical Body:</a:t>
            </a:r>
            <a:r>
              <a:rPr lang="en" sz="1400">
                <a:solidFill>
                  <a:schemeClr val="dk1"/>
                </a:solidFill>
              </a:rPr>
              <a:t> Custom CNN extracts 64 features, reduced to 6 by a Linear layer.</a:t>
            </a:r>
            <a:endParaRPr sz="1400">
              <a:solidFill>
                <a:schemeClr val="dk1"/>
              </a:solidFill>
            </a:endParaRPr>
          </a:p>
          <a:p>
            <a:pPr indent="-317500" lvl="0" marL="457200" rtl="0" algn="l">
              <a:spcBef>
                <a:spcPts val="0"/>
              </a:spcBef>
              <a:spcAft>
                <a:spcPts val="0"/>
              </a:spcAft>
              <a:buClr>
                <a:schemeClr val="dk1"/>
              </a:buClr>
              <a:buSzPts val="1400"/>
              <a:buChar char="●"/>
            </a:pPr>
            <a:r>
              <a:rPr b="1" lang="en" sz="1400">
                <a:solidFill>
                  <a:schemeClr val="dk1"/>
                </a:solidFill>
              </a:rPr>
              <a:t>Quantum Layer:</a:t>
            </a:r>
            <a:r>
              <a:rPr lang="en" sz="1400">
                <a:solidFill>
                  <a:schemeClr val="dk1"/>
                </a:solidFill>
              </a:rPr>
              <a:t> The 6 features are split into 3 pairs (x_1, x_2, x_3).</a:t>
            </a:r>
            <a:endParaRPr sz="1400">
              <a:solidFill>
                <a:schemeClr val="dk1"/>
              </a:solidFill>
            </a:endParaRPr>
          </a:p>
          <a:p>
            <a:pPr indent="-317500" lvl="0" marL="457200" rtl="0" algn="l">
              <a:spcBef>
                <a:spcPts val="0"/>
              </a:spcBef>
              <a:spcAft>
                <a:spcPts val="0"/>
              </a:spcAft>
              <a:buClr>
                <a:schemeClr val="dk1"/>
              </a:buClr>
              <a:buSzPts val="1400"/>
              <a:buChar char="●"/>
            </a:pPr>
            <a:r>
              <a:rPr b="1" lang="en" sz="1400">
                <a:solidFill>
                  <a:schemeClr val="dk1"/>
                </a:solidFill>
              </a:rPr>
              <a:t>Parallel Execution:</a:t>
            </a:r>
            <a:r>
              <a:rPr lang="en" sz="1400">
                <a:solidFill>
                  <a:schemeClr val="dk1"/>
                </a:solidFill>
              </a:rPr>
              <a:t> 3 independent quantum circuits run in parallel, each utilizing 2 qubits.</a:t>
            </a:r>
            <a:endParaRPr sz="1400">
              <a:solidFill>
                <a:schemeClr val="dk1"/>
              </a:solidFill>
            </a:endParaRPr>
          </a:p>
          <a:p>
            <a:pPr indent="-317500" lvl="0" marL="457200" rtl="0" algn="l">
              <a:spcBef>
                <a:spcPts val="0"/>
              </a:spcBef>
              <a:spcAft>
                <a:spcPts val="0"/>
              </a:spcAft>
              <a:buClr>
                <a:schemeClr val="dk1"/>
              </a:buClr>
              <a:buSzPts val="1400"/>
              <a:buChar char="●"/>
            </a:pPr>
            <a:r>
              <a:rPr b="1" lang="en" sz="1400">
                <a:solidFill>
                  <a:schemeClr val="dk1"/>
                </a:solidFill>
              </a:rPr>
              <a:t>Recombination:</a:t>
            </a:r>
            <a:r>
              <a:rPr lang="en" sz="1400">
                <a:solidFill>
                  <a:schemeClr val="dk1"/>
                </a:solidFill>
              </a:rPr>
              <a:t> Outputs are concatenated and fed to a final linear classifier.</a:t>
            </a:r>
            <a:endParaRPr sz="1400">
              <a:solidFill>
                <a:schemeClr val="dk1"/>
              </a:solidFill>
            </a:endParaRPr>
          </a:p>
          <a:p>
            <a:pPr indent="0" lvl="0" marL="0" rtl="0" algn="l">
              <a:spcBef>
                <a:spcPts val="1200"/>
              </a:spcBef>
              <a:spcAft>
                <a:spcPts val="0"/>
              </a:spcAft>
              <a:buClr>
                <a:schemeClr val="dk1"/>
              </a:buClr>
              <a:buSzPts val="1100"/>
              <a:buFont typeface="Arial"/>
              <a:buNone/>
            </a:pPr>
            <a:r>
              <a:rPr b="1" lang="en" sz="1400">
                <a:solidFill>
                  <a:schemeClr val="dk1"/>
                </a:solidFill>
              </a:rPr>
              <a:t>Circuit Design:</a:t>
            </a:r>
            <a:r>
              <a:rPr lang="en" sz="1400">
                <a:solidFill>
                  <a:schemeClr val="dk1"/>
                </a:solidFill>
              </a:rPr>
              <a:t> Uses </a:t>
            </a:r>
            <a:r>
              <a:rPr lang="en" sz="1400">
                <a:solidFill>
                  <a:srgbClr val="188038"/>
                </a:solidFill>
              </a:rPr>
              <a:t>AngleEmbedding</a:t>
            </a:r>
            <a:r>
              <a:rPr lang="en" sz="1400">
                <a:solidFill>
                  <a:schemeClr val="dk1"/>
                </a:solidFill>
              </a:rPr>
              <a:t> for encoding and </a:t>
            </a:r>
            <a:r>
              <a:rPr lang="en" sz="1400">
                <a:solidFill>
                  <a:srgbClr val="188038"/>
                </a:solidFill>
              </a:rPr>
              <a:t>BasicEntanglerLayers</a:t>
            </a:r>
            <a:r>
              <a:rPr lang="en" sz="1400">
                <a:solidFill>
                  <a:schemeClr val="dk1"/>
                </a:solidFill>
              </a:rPr>
              <a:t> for variational processing on 2-qubit blocks.</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1200"/>
              </a:spcAft>
              <a:buNone/>
            </a:pPr>
            <a:r>
              <a:t/>
            </a:r>
            <a:endParaRPr sz="21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32" name="Google Shape;232;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3" name="Google Shape;233;p38"/>
          <p:cNvPicPr preferRelativeResize="0"/>
          <p:nvPr/>
        </p:nvPicPr>
        <p:blipFill>
          <a:blip r:embed="rId3">
            <a:alphaModFix/>
          </a:blip>
          <a:stretch>
            <a:fillRect/>
          </a:stretch>
        </p:blipFill>
        <p:spPr>
          <a:xfrm>
            <a:off x="0" y="445028"/>
            <a:ext cx="9144000" cy="361244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9"/>
          <p:cNvSpPr txBox="1"/>
          <p:nvPr>
            <p:ph type="title"/>
          </p:nvPr>
        </p:nvSpPr>
        <p:spPr>
          <a:xfrm>
            <a:off x="171450" y="83725"/>
            <a:ext cx="8520600" cy="572700"/>
          </a:xfrm>
          <a:prstGeom prst="rect">
            <a:avLst/>
          </a:prstGeom>
        </p:spPr>
        <p:txBody>
          <a:bodyPr anchorCtr="0" anchor="t" bIns="91425" lIns="91425" spcFirstLastPara="1" rIns="91425" wrap="square" tIns="91425">
            <a:normAutofit fontScale="90000"/>
          </a:bodyPr>
          <a:lstStyle/>
          <a:p>
            <a:pPr indent="457200" lvl="0" marL="914400" rtl="0" algn="l">
              <a:spcBef>
                <a:spcPts val="0"/>
              </a:spcBef>
              <a:spcAft>
                <a:spcPts val="0"/>
              </a:spcAft>
              <a:buNone/>
            </a:pPr>
            <a:r>
              <a:rPr lang="en"/>
              <a:t>  Consequence of using a lot of </a:t>
            </a:r>
            <a:r>
              <a:rPr lang="en"/>
              <a:t>qubits</a:t>
            </a:r>
            <a:endParaRPr/>
          </a:p>
        </p:txBody>
      </p:sp>
      <p:sp>
        <p:nvSpPr>
          <p:cNvPr id="239" name="Google Shape;239;p39"/>
          <p:cNvSpPr txBox="1"/>
          <p:nvPr>
            <p:ph idx="1" type="body"/>
          </p:nvPr>
        </p:nvSpPr>
        <p:spPr>
          <a:xfrm>
            <a:off x="311700" y="3532975"/>
            <a:ext cx="8520600" cy="1536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500">
                <a:solidFill>
                  <a:schemeClr val="dk1"/>
                </a:solidFill>
              </a:rPr>
              <a:t>If we were to increase the number of qubits by a lot, the accuracy drastically goes down.</a:t>
            </a:r>
            <a:endParaRPr sz="1500">
              <a:solidFill>
                <a:schemeClr val="dk1"/>
              </a:solidFill>
            </a:endParaRPr>
          </a:p>
          <a:p>
            <a:pPr indent="0" lvl="0" marL="0" rtl="0" algn="l">
              <a:spcBef>
                <a:spcPts val="0"/>
              </a:spcBef>
              <a:spcAft>
                <a:spcPts val="0"/>
              </a:spcAft>
              <a:buNone/>
            </a:pPr>
            <a:r>
              <a:t/>
            </a:r>
            <a:endParaRPr sz="1500">
              <a:solidFill>
                <a:schemeClr val="dk1"/>
              </a:solidFill>
            </a:endParaRPr>
          </a:p>
          <a:p>
            <a:pPr indent="0" lvl="0" marL="0" rtl="0" algn="l">
              <a:spcBef>
                <a:spcPts val="0"/>
              </a:spcBef>
              <a:spcAft>
                <a:spcPts val="0"/>
              </a:spcAft>
              <a:buNone/>
            </a:pPr>
            <a:r>
              <a:rPr lang="en" sz="1500">
                <a:solidFill>
                  <a:schemeClr val="dk1"/>
                </a:solidFill>
              </a:rPr>
              <a:t>Additionally we see Barren Plateau effect where AUC becomes useless since it stabilises on 0.5 or worse than initial performance.This happens become the gradient function of quantic parameters is getting close to 0</a:t>
            </a:r>
            <a:endParaRPr sz="1500">
              <a:solidFill>
                <a:schemeClr val="dk1"/>
              </a:solidFill>
            </a:endParaRPr>
          </a:p>
          <a:p>
            <a:pPr indent="0" lvl="0" marL="0" rtl="0" algn="l">
              <a:spcBef>
                <a:spcPts val="0"/>
              </a:spcBef>
              <a:spcAft>
                <a:spcPts val="1200"/>
              </a:spcAft>
              <a:buNone/>
            </a:pPr>
            <a:r>
              <a:t/>
            </a:r>
            <a:endParaRPr>
              <a:solidFill>
                <a:schemeClr val="dk1"/>
              </a:solidFill>
            </a:endParaRPr>
          </a:p>
        </p:txBody>
      </p:sp>
      <p:pic>
        <p:nvPicPr>
          <p:cNvPr id="240" name="Google Shape;240;p39"/>
          <p:cNvPicPr preferRelativeResize="0"/>
          <p:nvPr/>
        </p:nvPicPr>
        <p:blipFill>
          <a:blip r:embed="rId3">
            <a:alphaModFix/>
          </a:blip>
          <a:stretch>
            <a:fillRect/>
          </a:stretch>
        </p:blipFill>
        <p:spPr>
          <a:xfrm>
            <a:off x="171450" y="656425"/>
            <a:ext cx="8801100" cy="28765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46" name="Google Shape;246;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pic>
        <p:nvPicPr>
          <p:cNvPr id="75" name="Google Shape;75;p16"/>
          <p:cNvPicPr preferRelativeResize="0"/>
          <p:nvPr/>
        </p:nvPicPr>
        <p:blipFill>
          <a:blip r:embed="rId3">
            <a:alphaModFix/>
          </a:blip>
          <a:stretch>
            <a:fillRect/>
          </a:stretch>
        </p:blipFill>
        <p:spPr>
          <a:xfrm>
            <a:off x="638175" y="563400"/>
            <a:ext cx="7867650" cy="3200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7" title="Picture5.gif"/>
          <p:cNvPicPr preferRelativeResize="0"/>
          <p:nvPr/>
        </p:nvPicPr>
        <p:blipFill>
          <a:blip r:embed="rId3">
            <a:alphaModFix/>
          </a:blip>
          <a:stretch>
            <a:fillRect/>
          </a:stretch>
        </p:blipFill>
        <p:spPr>
          <a:xfrm>
            <a:off x="152400" y="152400"/>
            <a:ext cx="8839198" cy="2561233"/>
          </a:xfrm>
          <a:prstGeom prst="rect">
            <a:avLst/>
          </a:prstGeom>
          <a:noFill/>
          <a:ln>
            <a:noFill/>
          </a:ln>
        </p:spPr>
      </p:pic>
      <p:sp>
        <p:nvSpPr>
          <p:cNvPr id="81" name="Google Shape;81;p17"/>
          <p:cNvSpPr txBox="1"/>
          <p:nvPr>
            <p:ph type="title"/>
          </p:nvPr>
        </p:nvSpPr>
        <p:spPr>
          <a:xfrm>
            <a:off x="118625" y="406400"/>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Clr>
                <a:schemeClr val="dk1"/>
              </a:buClr>
              <a:buSzPts val="1100"/>
              <a:buFont typeface="Arial"/>
              <a:buNone/>
            </a:pPr>
            <a:r>
              <a:rPr lang="en" sz="1700"/>
              <a:t>Track 2 - The Vision Experiment - proof of concept</a:t>
            </a:r>
            <a:endParaRPr sz="3400"/>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 sz="1300">
                <a:solidFill>
                  <a:schemeClr val="dk1"/>
                </a:solidFill>
              </a:rPr>
              <a:t>Content:</a:t>
            </a:r>
            <a:r>
              <a:rPr lang="en" sz="1300">
                <a:solidFill>
                  <a:schemeClr val="dk1"/>
                </a:solidFill>
              </a:rPr>
              <a:t> Quantum Circuit Design</a:t>
            </a:r>
            <a:endParaRPr sz="1300">
              <a:solidFill>
                <a:schemeClr val="dk1"/>
              </a:solidFill>
            </a:endParaRPr>
          </a:p>
          <a:p>
            <a:pPr indent="-311150" lvl="0" marL="457200" rtl="0" algn="l">
              <a:spcBef>
                <a:spcPts val="1200"/>
              </a:spcBef>
              <a:spcAft>
                <a:spcPts val="0"/>
              </a:spcAft>
              <a:buClr>
                <a:schemeClr val="dk1"/>
              </a:buClr>
              <a:buSzPts val="1300"/>
              <a:buChar char="●"/>
            </a:pPr>
            <a:r>
              <a:rPr lang="en" sz="1300">
                <a:solidFill>
                  <a:schemeClr val="dk1"/>
                </a:solidFill>
              </a:rPr>
              <a:t>Architecture: Quanvolutional Neural Network (QNN).</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Components: QuanvolutionLayer (2x2 kernel, stride 2) placed at the start of the network.</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Rationale: Uses quantum Hilbert space transformations as feature extractors (edge detectors) orthogonal to classical filters.</a:t>
            </a:r>
            <a:endParaRPr sz="1300">
              <a:solidFill>
                <a:schemeClr val="dk1"/>
              </a:solidFill>
            </a:endParaRPr>
          </a:p>
          <a:p>
            <a:pPr indent="0" lvl="0" marL="0" rtl="0" algn="l">
              <a:spcBef>
                <a:spcPts val="1200"/>
              </a:spcBef>
              <a:spcAft>
                <a:spcPts val="0"/>
              </a:spcAft>
              <a:buClr>
                <a:schemeClr val="dk1"/>
              </a:buClr>
              <a:buSzPts val="1100"/>
              <a:buFont typeface="Arial"/>
              <a:buNone/>
            </a:pPr>
            <a:r>
              <a:rPr lang="en" sz="1300">
                <a:solidFill>
                  <a:schemeClr val="dk1"/>
                </a:solidFill>
              </a:rPr>
              <a:t>Methodology</a:t>
            </a:r>
            <a:endParaRPr sz="1300">
              <a:solidFill>
                <a:schemeClr val="dk1"/>
              </a:solidFill>
            </a:endParaRPr>
          </a:p>
          <a:p>
            <a:pPr indent="-311150" lvl="0" marL="457200" rtl="0" algn="l">
              <a:spcBef>
                <a:spcPts val="1200"/>
              </a:spcBef>
              <a:spcAft>
                <a:spcPts val="0"/>
              </a:spcAft>
              <a:buClr>
                <a:schemeClr val="dk1"/>
              </a:buClr>
              <a:buSzPts val="1300"/>
              <a:buChar char="●"/>
            </a:pPr>
            <a:r>
              <a:rPr lang="en" sz="1300">
                <a:solidFill>
                  <a:schemeClr val="dk1"/>
                </a:solidFill>
              </a:rPr>
              <a:t>Pre-processing: Images converted to Grayscale and resized to 28x28 due to computational cost.</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Encoding: 2x2 pixel patches mapped to 4 qubits via AngleEmbedding.</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Training: Quantum output (4 channels) feeds into a classical CNN backbone.</a:t>
            </a:r>
            <a:endParaRPr sz="1300">
              <a:solidFill>
                <a:schemeClr val="dk1"/>
              </a:solidFill>
            </a:endParaRPr>
          </a:p>
          <a:p>
            <a:pPr indent="0" lvl="0" marL="0" rtl="0" algn="l">
              <a:spcBef>
                <a:spcPts val="1200"/>
              </a:spcBef>
              <a:spcAft>
                <a:spcPts val="0"/>
              </a:spcAft>
              <a:buClr>
                <a:schemeClr val="dk1"/>
              </a:buClr>
              <a:buSzPts val="1100"/>
              <a:buFont typeface="Arial"/>
              <a:buNone/>
            </a:pPr>
            <a:r>
              <a:rPr lang="en" sz="1300">
                <a:solidFill>
                  <a:schemeClr val="dk1"/>
                </a:solidFill>
              </a:rPr>
              <a:t>Results</a:t>
            </a:r>
            <a:endParaRPr sz="1300">
              <a:solidFill>
                <a:schemeClr val="dk1"/>
              </a:solidFill>
            </a:endParaRPr>
          </a:p>
          <a:p>
            <a:pPr indent="-311150" lvl="0" marL="457200" rtl="0" algn="l">
              <a:spcBef>
                <a:spcPts val="1200"/>
              </a:spcBef>
              <a:spcAft>
                <a:spcPts val="0"/>
              </a:spcAft>
              <a:buClr>
                <a:schemeClr val="dk1"/>
              </a:buClr>
              <a:buSzPts val="1300"/>
              <a:buChar char="●"/>
            </a:pPr>
            <a:r>
              <a:rPr lang="en" sz="1300">
                <a:solidFill>
                  <a:schemeClr val="dk1"/>
                </a:solidFill>
              </a:rPr>
              <a:t>Successfully functioned as a pre-processing filter, though computationally expensive to simulate, not enough resources to simulate properly</a:t>
            </a:r>
            <a:endParaRPr sz="1300">
              <a:solidFill>
                <a:schemeClr val="dk1"/>
              </a:solidFill>
            </a:endParaRPr>
          </a:p>
          <a:p>
            <a:pPr indent="0" lvl="0" marL="0" rtl="0" algn="l">
              <a:spcBef>
                <a:spcPts val="1200"/>
              </a:spcBef>
              <a:spcAft>
                <a:spcPts val="1200"/>
              </a:spcAft>
              <a:buNone/>
            </a:pPr>
            <a:r>
              <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Clr>
                <a:schemeClr val="dk1"/>
              </a:buClr>
              <a:buSzPts val="1100"/>
              <a:buFont typeface="Arial"/>
              <a:buNone/>
            </a:pPr>
            <a:r>
              <a:rPr lang="en" sz="1700"/>
              <a:t>Track 3 - The ResQ-Net (Residual Hybrid)</a:t>
            </a:r>
            <a:endParaRPr sz="3400"/>
          </a:p>
        </p:txBody>
      </p:sp>
      <p:sp>
        <p:nvSpPr>
          <p:cNvPr id="88" name="Google Shape;88;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5000"/>
              </a:lnSpc>
              <a:spcBef>
                <a:spcPts val="1200"/>
              </a:spcBef>
              <a:spcAft>
                <a:spcPts val="0"/>
              </a:spcAft>
              <a:buClr>
                <a:schemeClr val="dk1"/>
              </a:buClr>
              <a:buSzPts val="1100"/>
              <a:buFont typeface="Arial"/>
              <a:buNone/>
            </a:pPr>
            <a:r>
              <a:rPr b="1" lang="en" sz="1300">
                <a:solidFill>
                  <a:schemeClr val="dk1"/>
                </a:solidFill>
              </a:rPr>
              <a:t>Content:</a:t>
            </a:r>
            <a:r>
              <a:rPr lang="en" sz="1300">
                <a:solidFill>
                  <a:schemeClr val="dk1"/>
                </a:solidFill>
              </a:rPr>
              <a:t> Quantum Circuit Design</a:t>
            </a:r>
            <a:endParaRPr sz="1300">
              <a:solidFill>
                <a:schemeClr val="dk1"/>
              </a:solidFill>
            </a:endParaRPr>
          </a:p>
          <a:p>
            <a:pPr indent="-311150" lvl="0" marL="457200" rtl="0" algn="l">
              <a:lnSpc>
                <a:spcPct val="105000"/>
              </a:lnSpc>
              <a:spcBef>
                <a:spcPts val="1200"/>
              </a:spcBef>
              <a:spcAft>
                <a:spcPts val="0"/>
              </a:spcAft>
              <a:buClr>
                <a:schemeClr val="dk1"/>
              </a:buClr>
              <a:buSzPts val="1300"/>
              <a:buChar char="●"/>
            </a:pPr>
            <a:r>
              <a:rPr lang="en" sz="1300">
                <a:solidFill>
                  <a:schemeClr val="dk1"/>
                </a:solidFill>
              </a:rPr>
              <a:t>Architecture: Residual </a:t>
            </a:r>
            <a:r>
              <a:rPr lang="en" sz="1300">
                <a:solidFill>
                  <a:schemeClr val="dk1"/>
                </a:solidFill>
              </a:rPr>
              <a:t>Parallel </a:t>
            </a:r>
            <a:r>
              <a:rPr lang="en" sz="1300">
                <a:solidFill>
                  <a:schemeClr val="dk1"/>
                </a:solidFill>
              </a:rPr>
              <a:t>Architecture (Classical + Quantum).</a:t>
            </a:r>
            <a:endParaRPr sz="1300">
              <a:solidFill>
                <a:schemeClr val="dk1"/>
              </a:solidFill>
            </a:endParaRPr>
          </a:p>
          <a:p>
            <a:pPr indent="-311150" lvl="0" marL="457200" rtl="0" algn="l">
              <a:lnSpc>
                <a:spcPct val="105000"/>
              </a:lnSpc>
              <a:spcBef>
                <a:spcPts val="0"/>
              </a:spcBef>
              <a:spcAft>
                <a:spcPts val="0"/>
              </a:spcAft>
              <a:buClr>
                <a:schemeClr val="dk1"/>
              </a:buClr>
              <a:buSzPts val="1300"/>
              <a:buChar char="●"/>
            </a:pPr>
            <a:r>
              <a:rPr lang="en" sz="1300">
                <a:solidFill>
                  <a:schemeClr val="dk1"/>
                </a:solidFill>
              </a:rPr>
              <a:t>Components: BasicEntanglerLayers (2 layers) running parallel to a classical linear projection.</a:t>
            </a:r>
            <a:endParaRPr sz="1300">
              <a:solidFill>
                <a:schemeClr val="dk1"/>
              </a:solidFill>
            </a:endParaRPr>
          </a:p>
          <a:p>
            <a:pPr indent="-311150" lvl="0" marL="457200" rtl="0" algn="l">
              <a:lnSpc>
                <a:spcPct val="105000"/>
              </a:lnSpc>
              <a:spcBef>
                <a:spcPts val="0"/>
              </a:spcBef>
              <a:spcAft>
                <a:spcPts val="0"/>
              </a:spcAft>
              <a:buClr>
                <a:schemeClr val="dk1"/>
              </a:buClr>
              <a:buSzPts val="1300"/>
              <a:buChar char="●"/>
            </a:pPr>
            <a:r>
              <a:rPr lang="en" sz="1300">
                <a:solidFill>
                  <a:schemeClr val="dk1"/>
                </a:solidFill>
              </a:rPr>
              <a:t>Rationale: Avoids the Quantum Information Bottleneck by learning a weighted sum of predictions.</a:t>
            </a:r>
            <a:endParaRPr sz="1300">
              <a:solidFill>
                <a:schemeClr val="dk1"/>
              </a:solidFill>
            </a:endParaRPr>
          </a:p>
          <a:p>
            <a:pPr indent="0" lvl="0" marL="0" rtl="0" algn="l">
              <a:lnSpc>
                <a:spcPct val="105000"/>
              </a:lnSpc>
              <a:spcBef>
                <a:spcPts val="1200"/>
              </a:spcBef>
              <a:spcAft>
                <a:spcPts val="0"/>
              </a:spcAft>
              <a:buClr>
                <a:schemeClr val="dk1"/>
              </a:buClr>
              <a:buSzPts val="1100"/>
              <a:buFont typeface="Arial"/>
              <a:buNone/>
            </a:pPr>
            <a:r>
              <a:rPr lang="en" sz="1300">
                <a:solidFill>
                  <a:schemeClr val="dk1"/>
                </a:solidFill>
              </a:rPr>
              <a:t>Methodology</a:t>
            </a:r>
            <a:endParaRPr sz="1300">
              <a:solidFill>
                <a:schemeClr val="dk1"/>
              </a:solidFill>
            </a:endParaRPr>
          </a:p>
          <a:p>
            <a:pPr indent="-311150" lvl="0" marL="457200" rtl="0" algn="l">
              <a:lnSpc>
                <a:spcPct val="105000"/>
              </a:lnSpc>
              <a:spcBef>
                <a:spcPts val="1200"/>
              </a:spcBef>
              <a:spcAft>
                <a:spcPts val="0"/>
              </a:spcAft>
              <a:buClr>
                <a:schemeClr val="dk1"/>
              </a:buClr>
              <a:buSzPts val="1300"/>
              <a:buChar char="●"/>
            </a:pPr>
            <a:r>
              <a:rPr lang="en" sz="1300">
                <a:solidFill>
                  <a:schemeClr val="dk1"/>
                </a:solidFill>
              </a:rPr>
              <a:t>Training: Uses a learnable scalar Alpha: Output = Classical + (Alpha * Quantum).</a:t>
            </a:r>
            <a:endParaRPr sz="1300">
              <a:solidFill>
                <a:schemeClr val="dk1"/>
              </a:solidFill>
            </a:endParaRPr>
          </a:p>
          <a:p>
            <a:pPr indent="-311150" lvl="0" marL="457200" rtl="0" algn="l">
              <a:lnSpc>
                <a:spcPct val="105000"/>
              </a:lnSpc>
              <a:spcBef>
                <a:spcPts val="0"/>
              </a:spcBef>
              <a:spcAft>
                <a:spcPts val="0"/>
              </a:spcAft>
              <a:buClr>
                <a:schemeClr val="dk1"/>
              </a:buClr>
              <a:buSzPts val="1300"/>
              <a:buChar char="●"/>
            </a:pPr>
            <a:r>
              <a:rPr lang="en" sz="1300">
                <a:solidFill>
                  <a:schemeClr val="dk1"/>
                </a:solidFill>
              </a:rPr>
              <a:t>Metric: Monitor Alpha magnitude to verify quantum contribution.</a:t>
            </a:r>
            <a:endParaRPr sz="1300">
              <a:solidFill>
                <a:schemeClr val="dk1"/>
              </a:solidFill>
            </a:endParaRPr>
          </a:p>
          <a:p>
            <a:pPr indent="-311150" lvl="0" marL="457200" rtl="0" algn="l">
              <a:lnSpc>
                <a:spcPct val="105000"/>
              </a:lnSpc>
              <a:spcBef>
                <a:spcPts val="0"/>
              </a:spcBef>
              <a:spcAft>
                <a:spcPts val="0"/>
              </a:spcAft>
              <a:buClr>
                <a:schemeClr val="dk1"/>
              </a:buClr>
              <a:buSzPts val="1300"/>
              <a:buChar char="●"/>
            </a:pPr>
            <a:r>
              <a:rPr lang="en" sz="1300">
                <a:solidFill>
                  <a:schemeClr val="dk1"/>
                </a:solidFill>
              </a:rPr>
              <a:t>Ablation: Compared against Alpha=0 (Classical Only baseline).</a:t>
            </a:r>
            <a:endParaRPr sz="1300">
              <a:solidFill>
                <a:schemeClr val="dk1"/>
              </a:solidFill>
            </a:endParaRPr>
          </a:p>
          <a:p>
            <a:pPr indent="0" lvl="0" marL="0" rtl="0" algn="l">
              <a:lnSpc>
                <a:spcPct val="105000"/>
              </a:lnSpc>
              <a:spcBef>
                <a:spcPts val="1200"/>
              </a:spcBef>
              <a:spcAft>
                <a:spcPts val="0"/>
              </a:spcAft>
              <a:buClr>
                <a:schemeClr val="dk1"/>
              </a:buClr>
              <a:buSzPts val="1100"/>
              <a:buFont typeface="Arial"/>
              <a:buNone/>
            </a:pPr>
            <a:r>
              <a:rPr lang="en" sz="1300">
                <a:solidFill>
                  <a:schemeClr val="dk1"/>
                </a:solidFill>
              </a:rPr>
              <a:t>Results</a:t>
            </a:r>
            <a:endParaRPr sz="1300">
              <a:solidFill>
                <a:schemeClr val="dk1"/>
              </a:solidFill>
            </a:endParaRPr>
          </a:p>
          <a:p>
            <a:pPr indent="-311150" lvl="0" marL="457200" rtl="0" algn="l">
              <a:lnSpc>
                <a:spcPct val="105000"/>
              </a:lnSpc>
              <a:spcBef>
                <a:spcPts val="1200"/>
              </a:spcBef>
              <a:spcAft>
                <a:spcPts val="0"/>
              </a:spcAft>
              <a:buClr>
                <a:schemeClr val="dk1"/>
              </a:buClr>
              <a:buSzPts val="1300"/>
              <a:buChar char="●"/>
            </a:pPr>
            <a:r>
              <a:rPr lang="en" sz="1300">
                <a:solidFill>
                  <a:schemeClr val="dk1"/>
                </a:solidFill>
              </a:rPr>
              <a:t>Alpha converged to 1.03, proving the active use of the quantum signal.</a:t>
            </a:r>
            <a:endParaRPr sz="1300">
              <a:solidFill>
                <a:schemeClr val="dk1"/>
              </a:solidFill>
            </a:endParaRPr>
          </a:p>
          <a:p>
            <a:pPr indent="-311150" lvl="0" marL="457200" rtl="0" algn="l">
              <a:lnSpc>
                <a:spcPct val="105000"/>
              </a:lnSpc>
              <a:spcBef>
                <a:spcPts val="0"/>
              </a:spcBef>
              <a:spcAft>
                <a:spcPts val="0"/>
              </a:spcAft>
              <a:buClr>
                <a:schemeClr val="dk1"/>
              </a:buClr>
              <a:buSzPts val="1300"/>
              <a:buChar char="●"/>
            </a:pPr>
            <a:r>
              <a:rPr lang="en" sz="1300">
                <a:solidFill>
                  <a:schemeClr val="dk1"/>
                </a:solidFill>
              </a:rPr>
              <a:t>Accuracy improved from 43.25% (Classical) to 48.00% (Hybrid).</a:t>
            </a:r>
            <a:endParaRPr sz="1300">
              <a:solidFill>
                <a:schemeClr val="dk1"/>
              </a:solidFill>
            </a:endParaRPr>
          </a:p>
          <a:p>
            <a:pPr indent="0" lvl="0" marL="0" rtl="0" algn="l">
              <a:lnSpc>
                <a:spcPct val="105000"/>
              </a:lnSpc>
              <a:spcBef>
                <a:spcPts val="1200"/>
              </a:spcBef>
              <a:spcAft>
                <a:spcPts val="1200"/>
              </a:spcAft>
              <a:buNone/>
            </a:pPr>
            <a:r>
              <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9" title="Picture5.gif"/>
          <p:cNvPicPr preferRelativeResize="0"/>
          <p:nvPr/>
        </p:nvPicPr>
        <p:blipFill>
          <a:blip r:embed="rId3">
            <a:alphaModFix/>
          </a:blip>
          <a:stretch>
            <a:fillRect/>
          </a:stretch>
        </p:blipFill>
        <p:spPr>
          <a:xfrm flipH="1" rot="10800000">
            <a:off x="152400" y="2571750"/>
            <a:ext cx="8839198" cy="2561233"/>
          </a:xfrm>
          <a:prstGeom prst="rect">
            <a:avLst/>
          </a:prstGeom>
          <a:noFill/>
          <a:ln>
            <a:noFill/>
          </a:ln>
        </p:spPr>
      </p:pic>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Track3 - extra</a:t>
            </a:r>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50">
                <a:solidFill>
                  <a:schemeClr val="dk1"/>
                </a:solidFill>
              </a:rPr>
              <a:t>Track 3 splits the CNN output into two paths:</a:t>
            </a:r>
            <a:endParaRPr sz="1250">
              <a:solidFill>
                <a:schemeClr val="dk1"/>
              </a:solidFill>
            </a:endParaRPr>
          </a:p>
          <a:p>
            <a:pPr indent="0" lvl="0" marL="0" rtl="0" algn="l">
              <a:spcBef>
                <a:spcPts val="1200"/>
              </a:spcBef>
              <a:spcAft>
                <a:spcPts val="0"/>
              </a:spcAft>
              <a:buClr>
                <a:schemeClr val="dk1"/>
              </a:buClr>
              <a:buSzPts val="1100"/>
              <a:buFont typeface="Arial"/>
              <a:buNone/>
            </a:pPr>
            <a:r>
              <a:rPr lang="en" sz="1250">
                <a:solidFill>
                  <a:schemeClr val="dk1"/>
                </a:solidFill>
              </a:rPr>
              <a:t>• Path A: CNN → Classical Linear  </a:t>
            </a:r>
            <a:endParaRPr sz="1250">
              <a:solidFill>
                <a:schemeClr val="dk1"/>
              </a:solidFill>
            </a:endParaRPr>
          </a:p>
          <a:p>
            <a:pPr indent="0" lvl="0" marL="0" rtl="0" algn="l">
              <a:spcBef>
                <a:spcPts val="1200"/>
              </a:spcBef>
              <a:spcAft>
                <a:spcPts val="0"/>
              </a:spcAft>
              <a:buClr>
                <a:schemeClr val="dk1"/>
              </a:buClr>
              <a:buSzPts val="1100"/>
              <a:buFont typeface="Arial"/>
              <a:buNone/>
            </a:pPr>
            <a:r>
              <a:rPr lang="en" sz="1250">
                <a:solidFill>
                  <a:schemeClr val="dk1"/>
                </a:solidFill>
              </a:rPr>
              <a:t>• Path B: CNN → Quantum Circuit  </a:t>
            </a:r>
            <a:endParaRPr sz="1250">
              <a:solidFill>
                <a:schemeClr val="dk1"/>
              </a:solidFill>
            </a:endParaRPr>
          </a:p>
          <a:p>
            <a:pPr indent="0" lvl="0" marL="0" rtl="0" algn="l">
              <a:spcBef>
                <a:spcPts val="1200"/>
              </a:spcBef>
              <a:spcAft>
                <a:spcPts val="0"/>
              </a:spcAft>
              <a:buClr>
                <a:schemeClr val="dk1"/>
              </a:buClr>
              <a:buSzPts val="1100"/>
              <a:buFont typeface="Arial"/>
              <a:buNone/>
            </a:pPr>
            <a:r>
              <a:rPr lang="en" sz="1250">
                <a:solidFill>
                  <a:schemeClr val="dk1"/>
                </a:solidFill>
              </a:rPr>
              <a:t>Final Output = Path A + (Alpha × Path B)</a:t>
            </a:r>
            <a:endParaRPr sz="1250">
              <a:solidFill>
                <a:schemeClr val="dk1"/>
              </a:solidFill>
            </a:endParaRPr>
          </a:p>
          <a:p>
            <a:pPr indent="0" lvl="0" marL="0" rtl="0" algn="l">
              <a:spcBef>
                <a:spcPts val="1200"/>
              </a:spcBef>
              <a:spcAft>
                <a:spcPts val="0"/>
              </a:spcAft>
              <a:buClr>
                <a:schemeClr val="dk1"/>
              </a:buClr>
              <a:buSzPts val="1100"/>
              <a:buFont typeface="Arial"/>
              <a:buNone/>
            </a:pPr>
            <a:r>
              <a:rPr lang="en" sz="1250">
                <a:solidFill>
                  <a:schemeClr val="dk1"/>
                </a:solidFill>
              </a:rPr>
              <a:t>This lets the classical path stay reliable while the quantum path acts as a helper/corrector.</a:t>
            </a:r>
            <a:endParaRPr sz="1250">
              <a:solidFill>
                <a:schemeClr val="dk1"/>
              </a:solidFill>
            </a:endParaRPr>
          </a:p>
          <a:p>
            <a:pPr indent="0" lvl="0" marL="0" rtl="0" algn="l">
              <a:spcBef>
                <a:spcPts val="1200"/>
              </a:spcBef>
              <a:spcAft>
                <a:spcPts val="0"/>
              </a:spcAft>
              <a:buClr>
                <a:schemeClr val="dk1"/>
              </a:buClr>
              <a:buSzPts val="1100"/>
              <a:buFont typeface="Arial"/>
              <a:buNone/>
            </a:pPr>
            <a:r>
              <a:t/>
            </a:r>
            <a:endParaRPr sz="1250">
              <a:solidFill>
                <a:schemeClr val="dk1"/>
              </a:solidFill>
            </a:endParaRPr>
          </a:p>
          <a:p>
            <a:pPr indent="0" lvl="0" marL="0" rtl="0" algn="l">
              <a:lnSpc>
                <a:spcPct val="115000"/>
              </a:lnSpc>
              <a:spcBef>
                <a:spcPts val="1200"/>
              </a:spcBef>
              <a:spcAft>
                <a:spcPts val="1200"/>
              </a:spcAft>
              <a:buSzPts val="275"/>
              <a:buNone/>
            </a:pPr>
            <a:r>
              <a:t/>
            </a:r>
            <a:endParaRPr sz="125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20"/>
          <p:cNvPicPr preferRelativeResize="0"/>
          <p:nvPr/>
        </p:nvPicPr>
        <p:blipFill>
          <a:blip r:embed="rId3">
            <a:alphaModFix/>
          </a:blip>
          <a:stretch>
            <a:fillRect/>
          </a:stretch>
        </p:blipFill>
        <p:spPr>
          <a:xfrm>
            <a:off x="-3" y="1149272"/>
            <a:ext cx="4518035" cy="1491600"/>
          </a:xfrm>
          <a:prstGeom prst="rect">
            <a:avLst/>
          </a:prstGeom>
          <a:noFill/>
          <a:ln>
            <a:noFill/>
          </a:ln>
        </p:spPr>
      </p:pic>
      <p:pic>
        <p:nvPicPr>
          <p:cNvPr id="101" name="Google Shape;101;p20"/>
          <p:cNvPicPr preferRelativeResize="0"/>
          <p:nvPr/>
        </p:nvPicPr>
        <p:blipFill>
          <a:blip r:embed="rId4">
            <a:alphaModFix/>
          </a:blip>
          <a:stretch>
            <a:fillRect/>
          </a:stretch>
        </p:blipFill>
        <p:spPr>
          <a:xfrm>
            <a:off x="4350295" y="1118425"/>
            <a:ext cx="4695806" cy="1429925"/>
          </a:xfrm>
          <a:prstGeom prst="rect">
            <a:avLst/>
          </a:prstGeom>
          <a:noFill/>
          <a:ln>
            <a:noFill/>
          </a:ln>
        </p:spPr>
      </p:pic>
      <p:sp>
        <p:nvSpPr>
          <p:cNvPr id="102" name="Google Shape;102;p20"/>
          <p:cNvSpPr txBox="1"/>
          <p:nvPr/>
        </p:nvSpPr>
        <p:spPr>
          <a:xfrm>
            <a:off x="5073050" y="469750"/>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37500"/>
              </a:lnSpc>
              <a:spcBef>
                <a:spcPts val="0"/>
              </a:spcBef>
              <a:spcAft>
                <a:spcPts val="0"/>
              </a:spcAft>
              <a:buNone/>
            </a:pPr>
            <a:r>
              <a:rPr lang="en" sz="1200">
                <a:solidFill>
                  <a:schemeClr val="dk1"/>
                </a:solidFill>
              </a:rPr>
              <a:t>track3-full scale run</a:t>
            </a:r>
            <a:endParaRPr sz="1200">
              <a:solidFill>
                <a:schemeClr val="dk1"/>
              </a:solidFill>
            </a:endParaRPr>
          </a:p>
        </p:txBody>
      </p:sp>
      <p:sp>
        <p:nvSpPr>
          <p:cNvPr id="103" name="Google Shape;103;p20"/>
          <p:cNvSpPr txBox="1"/>
          <p:nvPr/>
        </p:nvSpPr>
        <p:spPr>
          <a:xfrm>
            <a:off x="152650" y="328825"/>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37500"/>
              </a:lnSpc>
              <a:spcBef>
                <a:spcPts val="0"/>
              </a:spcBef>
              <a:spcAft>
                <a:spcPts val="0"/>
              </a:spcAft>
              <a:buNone/>
            </a:pPr>
            <a:r>
              <a:rPr lang="en" sz="1200">
                <a:solidFill>
                  <a:schemeClr val="dk1"/>
                </a:solidFill>
              </a:rPr>
              <a:t>track3 - 20 percent training size</a:t>
            </a:r>
            <a:endParaRPr sz="1200">
              <a:solidFill>
                <a:schemeClr val="dk1"/>
              </a:solidFill>
            </a:endParaRPr>
          </a:p>
        </p:txBody>
      </p:sp>
      <p:pic>
        <p:nvPicPr>
          <p:cNvPr id="104" name="Google Shape;104;p20"/>
          <p:cNvPicPr preferRelativeResize="0"/>
          <p:nvPr/>
        </p:nvPicPr>
        <p:blipFill>
          <a:blip r:embed="rId5">
            <a:alphaModFix/>
          </a:blip>
          <a:stretch>
            <a:fillRect/>
          </a:stretch>
        </p:blipFill>
        <p:spPr>
          <a:xfrm>
            <a:off x="1995296" y="3015625"/>
            <a:ext cx="5379475" cy="1900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21"/>
          <p:cNvPicPr preferRelativeResize="0"/>
          <p:nvPr/>
        </p:nvPicPr>
        <p:blipFill>
          <a:blip r:embed="rId3">
            <a:alphaModFix/>
          </a:blip>
          <a:stretch>
            <a:fillRect/>
          </a:stretch>
        </p:blipFill>
        <p:spPr>
          <a:xfrm>
            <a:off x="152400" y="152400"/>
            <a:ext cx="6769207" cy="2419350"/>
          </a:xfrm>
          <a:prstGeom prst="rect">
            <a:avLst/>
          </a:prstGeom>
          <a:noFill/>
          <a:ln>
            <a:noFill/>
          </a:ln>
        </p:spPr>
      </p:pic>
      <p:pic>
        <p:nvPicPr>
          <p:cNvPr id="110" name="Google Shape;110;p21"/>
          <p:cNvPicPr preferRelativeResize="0"/>
          <p:nvPr/>
        </p:nvPicPr>
        <p:blipFill>
          <a:blip r:embed="rId4">
            <a:alphaModFix/>
          </a:blip>
          <a:stretch>
            <a:fillRect/>
          </a:stretch>
        </p:blipFill>
        <p:spPr>
          <a:xfrm>
            <a:off x="483827" y="2957250"/>
            <a:ext cx="5812825" cy="1763750"/>
          </a:xfrm>
          <a:prstGeom prst="rect">
            <a:avLst/>
          </a:prstGeom>
          <a:noFill/>
          <a:ln>
            <a:noFill/>
          </a:ln>
        </p:spPr>
      </p:pic>
      <p:sp>
        <p:nvSpPr>
          <p:cNvPr id="111" name="Google Shape;111;p21"/>
          <p:cNvSpPr txBox="1"/>
          <p:nvPr/>
        </p:nvSpPr>
        <p:spPr>
          <a:xfrm>
            <a:off x="5357225" y="2571750"/>
            <a:ext cx="3432000" cy="369300"/>
          </a:xfrm>
          <a:prstGeom prst="rect">
            <a:avLst/>
          </a:prstGeom>
          <a:noFill/>
          <a:ln>
            <a:noFill/>
          </a:ln>
        </p:spPr>
        <p:txBody>
          <a:bodyPr anchorCtr="0" anchor="t" bIns="91425" lIns="91425" spcFirstLastPara="1" rIns="91425" wrap="square" tIns="91425">
            <a:spAutoFit/>
          </a:bodyPr>
          <a:lstStyle/>
          <a:p>
            <a:pPr indent="0" lvl="0" marL="0" rtl="0" algn="l">
              <a:lnSpc>
                <a:spcPct val="137500"/>
              </a:lnSpc>
              <a:spcBef>
                <a:spcPts val="0"/>
              </a:spcBef>
              <a:spcAft>
                <a:spcPts val="0"/>
              </a:spcAft>
              <a:buNone/>
            </a:pPr>
            <a:r>
              <a:rPr lang="en" sz="1200">
                <a:solidFill>
                  <a:schemeClr val="dk1"/>
                </a:solidFill>
              </a:rPr>
              <a:t>track3-ablation baseline - alpha = 0 influence</a:t>
            </a:r>
            <a:endParaRPr sz="12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22" title="Picture9.gif"/>
          <p:cNvPicPr preferRelativeResize="0"/>
          <p:nvPr/>
        </p:nvPicPr>
        <p:blipFill>
          <a:blip r:embed="rId3">
            <a:alphaModFix/>
          </a:blip>
          <a:stretch>
            <a:fillRect/>
          </a:stretch>
        </p:blipFill>
        <p:spPr>
          <a:xfrm>
            <a:off x="5765625" y="333500"/>
            <a:ext cx="3741625" cy="3741625"/>
          </a:xfrm>
          <a:prstGeom prst="rect">
            <a:avLst/>
          </a:prstGeom>
          <a:noFill/>
          <a:ln>
            <a:noFill/>
          </a:ln>
        </p:spPr>
      </p:pic>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Clr>
                <a:schemeClr val="dk1"/>
              </a:buClr>
              <a:buSzPts val="1100"/>
              <a:buFont typeface="Arial"/>
              <a:buNone/>
            </a:pPr>
            <a:r>
              <a:rPr lang="en" sz="1700"/>
              <a:t> Track 4 - The Balanced Experiment</a:t>
            </a:r>
            <a:endParaRPr sz="3400"/>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t/>
            </a:r>
            <a:endParaRPr sz="1300">
              <a:solidFill>
                <a:schemeClr val="dk1"/>
              </a:solidFill>
            </a:endParaRPr>
          </a:p>
          <a:p>
            <a:pPr indent="-311150" lvl="0" marL="457200" rtl="0" algn="l">
              <a:spcBef>
                <a:spcPts val="1200"/>
              </a:spcBef>
              <a:spcAft>
                <a:spcPts val="0"/>
              </a:spcAft>
              <a:buClr>
                <a:schemeClr val="dk1"/>
              </a:buClr>
              <a:buSzPts val="1300"/>
              <a:buChar char="●"/>
            </a:pPr>
            <a:r>
              <a:rPr lang="en" sz="1300">
                <a:solidFill>
                  <a:schemeClr val="dk1"/>
                </a:solidFill>
              </a:rPr>
              <a:t>Architecture: High-Dimensional Projection.</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Components: 6 Qubits for 3 Classes (creating a 64-dimensional Hilbert space).</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Rationale: A larger Hilbert space improves the linear separability of the encoded data.</a:t>
            </a:r>
            <a:endParaRPr sz="1300">
              <a:solidFill>
                <a:schemeClr val="dk1"/>
              </a:solidFill>
            </a:endParaRPr>
          </a:p>
          <a:p>
            <a:pPr indent="0" lvl="0" marL="0" rtl="0" algn="l">
              <a:spcBef>
                <a:spcPts val="1200"/>
              </a:spcBef>
              <a:spcAft>
                <a:spcPts val="0"/>
              </a:spcAft>
              <a:buClr>
                <a:schemeClr val="dk1"/>
              </a:buClr>
              <a:buSzPts val="1100"/>
              <a:buFont typeface="Arial"/>
              <a:buNone/>
            </a:pPr>
            <a:r>
              <a:rPr lang="en" sz="1300">
                <a:solidFill>
                  <a:schemeClr val="dk1"/>
                </a:solidFill>
              </a:rPr>
              <a:t>Methodology</a:t>
            </a:r>
            <a:endParaRPr sz="1300">
              <a:solidFill>
                <a:schemeClr val="dk1"/>
              </a:solidFill>
            </a:endParaRPr>
          </a:p>
          <a:p>
            <a:pPr indent="-311150" lvl="0" marL="457200" rtl="0" algn="l">
              <a:spcBef>
                <a:spcPts val="1200"/>
              </a:spcBef>
              <a:spcAft>
                <a:spcPts val="0"/>
              </a:spcAft>
              <a:buClr>
                <a:schemeClr val="dk1"/>
              </a:buClr>
              <a:buSzPts val="1300"/>
              <a:buChar char="●"/>
            </a:pPr>
            <a:r>
              <a:rPr lang="en" sz="1300">
                <a:solidFill>
                  <a:schemeClr val="dk1"/>
                </a:solidFill>
              </a:rPr>
              <a:t>Data Engineering: Filtered dataset to distinct classes only (0: Normal, 2: Moderate, 4: Proliferative).</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Balancing: Used WeightedRandomSampler to counter class imbalance.</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Hypothesis: Removing noisy intermediate classes (1 &amp; 3) and balancing data maximizes hybrid model stability.</a:t>
            </a:r>
            <a:endParaRPr sz="1300">
              <a:solidFill>
                <a:schemeClr val="dk1"/>
              </a:solidFill>
            </a:endParaRPr>
          </a:p>
          <a:p>
            <a:pPr indent="0" lvl="0" marL="0" rtl="0" algn="l">
              <a:spcBef>
                <a:spcPts val="1200"/>
              </a:spcBef>
              <a:spcAft>
                <a:spcPts val="0"/>
              </a:spcAft>
              <a:buClr>
                <a:schemeClr val="dk1"/>
              </a:buClr>
              <a:buSzPts val="1100"/>
              <a:buFont typeface="Arial"/>
              <a:buNone/>
            </a:pPr>
            <a:r>
              <a:rPr lang="en" sz="1300">
                <a:solidFill>
                  <a:schemeClr val="dk1"/>
                </a:solidFill>
              </a:rPr>
              <a:t>Results</a:t>
            </a:r>
            <a:endParaRPr sz="1300">
              <a:solidFill>
                <a:schemeClr val="dk1"/>
              </a:solidFill>
            </a:endParaRPr>
          </a:p>
          <a:p>
            <a:pPr indent="-311150" lvl="0" marL="457200" rtl="0" algn="l">
              <a:spcBef>
                <a:spcPts val="1200"/>
              </a:spcBef>
              <a:spcAft>
                <a:spcPts val="0"/>
              </a:spcAft>
              <a:buClr>
                <a:schemeClr val="dk1"/>
              </a:buClr>
              <a:buSzPts val="1300"/>
              <a:buChar char="●"/>
            </a:pPr>
            <a:r>
              <a:rPr lang="en" sz="1300">
                <a:solidFill>
                  <a:schemeClr val="dk1"/>
                </a:solidFill>
              </a:rPr>
              <a:t>Achieved highest stability and reduced variance by combining rigorous data engineering with quantum projection.</a:t>
            </a:r>
            <a:endParaRPr sz="1300">
              <a:solidFill>
                <a:schemeClr val="dk1"/>
              </a:solidFill>
            </a:endParaRPr>
          </a:p>
          <a:p>
            <a:pPr indent="0" lvl="0" marL="0" rtl="0" algn="l">
              <a:spcBef>
                <a:spcPts val="1200"/>
              </a:spcBef>
              <a:spcAft>
                <a:spcPts val="1200"/>
              </a:spcAft>
              <a:buNone/>
            </a:pPr>
            <a:r>
              <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